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1" r:id="rId3"/>
    <p:sldId id="260" r:id="rId4"/>
    <p:sldId id="258" r:id="rId5"/>
    <p:sldId id="265" r:id="rId6"/>
    <p:sldId id="264" r:id="rId7"/>
    <p:sldId id="257" r:id="rId8"/>
    <p:sldId id="263" r:id="rId9"/>
    <p:sldId id="262" r:id="rId10"/>
    <p:sldId id="333" r:id="rId11"/>
    <p:sldId id="332" r:id="rId12"/>
    <p:sldId id="338" r:id="rId13"/>
    <p:sldId id="273" r:id="rId14"/>
    <p:sldId id="335" r:id="rId15"/>
    <p:sldId id="269" r:id="rId16"/>
    <p:sldId id="270" r:id="rId17"/>
    <p:sldId id="271" r:id="rId18"/>
    <p:sldId id="293" r:id="rId19"/>
    <p:sldId id="336" r:id="rId20"/>
    <p:sldId id="337" r:id="rId21"/>
    <p:sldId id="268" r:id="rId22"/>
    <p:sldId id="267" r:id="rId23"/>
    <p:sldId id="259" r:id="rId24"/>
    <p:sldId id="329" r:id="rId25"/>
    <p:sldId id="272" r:id="rId26"/>
    <p:sldId id="279" r:id="rId27"/>
    <p:sldId id="276" r:id="rId28"/>
    <p:sldId id="294" r:id="rId29"/>
    <p:sldId id="277" r:id="rId30"/>
    <p:sldId id="327" r:id="rId31"/>
    <p:sldId id="278" r:id="rId32"/>
    <p:sldId id="330" r:id="rId33"/>
    <p:sldId id="331" r:id="rId34"/>
    <p:sldId id="312" r:id="rId35"/>
    <p:sldId id="281" r:id="rId36"/>
    <p:sldId id="334" r:id="rId37"/>
    <p:sldId id="282" r:id="rId38"/>
    <p:sldId id="325" r:id="rId39"/>
    <p:sldId id="326" r:id="rId40"/>
    <p:sldId id="283" r:id="rId41"/>
    <p:sldId id="339" r:id="rId42"/>
    <p:sldId id="340" r:id="rId43"/>
    <p:sldId id="341" r:id="rId44"/>
    <p:sldId id="324" r:id="rId45"/>
  </p:sldIdLst>
  <p:sldSz cx="9144000" cy="6858000" type="screen4x3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0665" tIns="45332" rIns="90665" bIns="4533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0427" y="0"/>
            <a:ext cx="4276778" cy="336788"/>
          </a:xfrm>
          <a:prstGeom prst="rect">
            <a:avLst/>
          </a:prstGeom>
        </p:spPr>
        <p:txBody>
          <a:bodyPr vert="horz" lIns="90665" tIns="45332" rIns="90665" bIns="45332" rtlCol="0"/>
          <a:lstStyle>
            <a:lvl1pPr algn="r">
              <a:defRPr sz="1200"/>
            </a:lvl1pPr>
          </a:lstStyle>
          <a:p>
            <a:fld id="{B704D290-EDF2-4AC4-9161-2A3D2390793A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0665" tIns="45332" rIns="90665" bIns="4533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0427" y="6397806"/>
            <a:ext cx="4276778" cy="336788"/>
          </a:xfrm>
          <a:prstGeom prst="rect">
            <a:avLst/>
          </a:prstGeom>
        </p:spPr>
        <p:txBody>
          <a:bodyPr vert="horz" lIns="90665" tIns="45332" rIns="90665" bIns="45332" rtlCol="0" anchor="b"/>
          <a:lstStyle>
            <a:lvl1pPr algn="r">
              <a:defRPr sz="1200"/>
            </a:lvl1pPr>
          </a:lstStyle>
          <a:p>
            <a:fld id="{9BE8EEA2-9A2E-4418-B7E0-491116FC4C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20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0665" tIns="45332" rIns="90665" bIns="4533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7" y="0"/>
            <a:ext cx="4276778" cy="336788"/>
          </a:xfrm>
          <a:prstGeom prst="rect">
            <a:avLst/>
          </a:prstGeom>
        </p:spPr>
        <p:txBody>
          <a:bodyPr vert="horz" lIns="90665" tIns="45332" rIns="90665" bIns="45332" rtlCol="0"/>
          <a:lstStyle>
            <a:lvl1pPr algn="r">
              <a:defRPr sz="1200"/>
            </a:lvl1pPr>
          </a:lstStyle>
          <a:p>
            <a:fld id="{95286618-E1D9-465F-B3B8-72F68F07E5F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5" tIns="45332" rIns="90665" bIns="453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49" y="3199487"/>
            <a:ext cx="7895590" cy="3031094"/>
          </a:xfrm>
          <a:prstGeom prst="rect">
            <a:avLst/>
          </a:prstGeom>
        </p:spPr>
        <p:txBody>
          <a:bodyPr vert="horz" lIns="90665" tIns="45332" rIns="90665" bIns="4533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0665" tIns="45332" rIns="90665" bIns="4533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7" y="6397806"/>
            <a:ext cx="4276778" cy="336788"/>
          </a:xfrm>
          <a:prstGeom prst="rect">
            <a:avLst/>
          </a:prstGeom>
        </p:spPr>
        <p:txBody>
          <a:bodyPr vert="horz" lIns="90665" tIns="45332" rIns="90665" bIns="45332" rtlCol="0" anchor="b"/>
          <a:lstStyle>
            <a:lvl1pPr algn="r">
              <a:defRPr sz="1200"/>
            </a:lvl1pPr>
          </a:lstStyle>
          <a:p>
            <a:fld id="{65BCDCE0-D757-4C90-A67A-E4762F451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0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CDCE0-D757-4C90-A67A-E4762F4511D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33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29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71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09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8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8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09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23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7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7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45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44CB-0A20-4EB0-8716-C750D528BA67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422E-1D66-4791-821C-06DC22882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58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1913" y="4976664"/>
            <a:ext cx="7772400" cy="2448272"/>
          </a:xfrm>
        </p:spPr>
        <p:txBody>
          <a:bodyPr>
            <a:normAutofit/>
          </a:bodyPr>
          <a:lstStyle/>
          <a:p>
            <a:r>
              <a:rPr lang="ja-JP" altLang="en-US" sz="49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新里区内ふるさと環境づくり</a:t>
            </a:r>
            <a:r>
              <a:rPr lang="en-US" altLang="ja-JP" sz="49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altLang="ja-JP" sz="49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ja-JP" altLang="en-US" sz="4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（本部町）</a:t>
            </a:r>
            <a:r>
              <a:rPr lang="en-US" altLang="ja-JP" sz="4800" dirty="0"/>
              <a:t/>
            </a:r>
            <a:br>
              <a:rPr lang="en-US" altLang="ja-JP" sz="4800" dirty="0"/>
            </a:br>
            <a:endParaRPr kumimoji="1" lang="ja-JP" altLang="en-US" sz="4800" dirty="0"/>
          </a:p>
        </p:txBody>
      </p:sp>
      <p:sp>
        <p:nvSpPr>
          <p:cNvPr id="4" name="角丸四角形 3"/>
          <p:cNvSpPr/>
          <p:nvPr/>
        </p:nvSpPr>
        <p:spPr>
          <a:xfrm>
            <a:off x="863677" y="4976664"/>
            <a:ext cx="784887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3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sz="6000" dirty="0" smtClean="0"/>
              <a:t>グラウンドワーク</a:t>
            </a:r>
            <a:r>
              <a:rPr lang="ja-JP" altLang="en-US" dirty="0" smtClean="0"/>
              <a:t>とは</a:t>
            </a:r>
            <a:r>
              <a:rPr lang="ja-JP" altLang="en-US" sz="6000" dirty="0" smtClean="0"/>
              <a:t>？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ja-JP" altLang="en-US" sz="2000" b="1" dirty="0" smtClean="0">
                <a:solidFill>
                  <a:srgbClr val="FF0000"/>
                </a:solidFill>
              </a:rPr>
              <a:t>　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l"/>
            <a:r>
              <a:rPr kumimoji="1" lang="ja-JP" altLang="en-US" sz="2000" b="1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住民、企業、行政の三者が協力して、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地域の環境を改善していこうというものです。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持続可能な地域環境の再生、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及び環境マネージメントを実戦同時に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地域の自立を促し、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行政と市民の協力関係。また企業との関係を構築し、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地域社会が自分たちの環境や社会をより豊かにする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ことを目的として活動しています。また経済的な活性化を促し、環境と経済の両立をめざしています。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　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企業は資金を提供したり、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道具や機械をボランティアで提供したり、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会議室を</a:t>
            </a:r>
            <a:r>
              <a:rPr lang="ja-JP" altLang="en-US" sz="2000" b="1" dirty="0">
                <a:solidFill>
                  <a:schemeClr val="tx1"/>
                </a:solidFill>
              </a:rPr>
              <a:t>貸すなど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の方法でグラウンドワークに参加しています。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l"/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2000" b="1" dirty="0">
                <a:solidFill>
                  <a:schemeClr val="tx1"/>
                </a:solidFill>
              </a:rPr>
              <a:t>　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静岡県では、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行政が行うと施設整備に４，０００万円かかると見積もられ、財源不足で整備されないでいた新興住宅地の公園を、市民と企業と行政の協力によりなんと１７万で作ってしまった実例があります。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7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4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7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7248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2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2662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1010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6231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168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9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240360" cy="1162050"/>
          </a:xfrm>
        </p:spPr>
        <p:txBody>
          <a:bodyPr>
            <a:normAutofit/>
          </a:bodyPr>
          <a:lstStyle/>
          <a:p>
            <a:r>
              <a:rPr lang="ja-JP" altLang="en-US" sz="3600" b="0" dirty="0" smtClean="0">
                <a:solidFill>
                  <a:schemeClr val="accent1">
                    <a:lumMod val="75000"/>
                  </a:schemeClr>
                </a:solidFill>
              </a:rPr>
              <a:t>本部町新里区</a:t>
            </a:r>
            <a:endParaRPr kumimoji="1" lang="ja-JP" altLang="en-US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268760"/>
            <a:ext cx="5184576" cy="5112568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168352" cy="4691063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en-US" sz="1800" dirty="0" smtClean="0"/>
              <a:t>地域の活性化を図るために、平成１２年度に「新里の朝市会」が高齢者を中心に結成され、平成１３年度には新里コミュニティセンターの駐車場を利用して朝市がスタートした。</a:t>
            </a:r>
            <a:endParaRPr lang="en-US" altLang="ja-JP" sz="1800" dirty="0"/>
          </a:p>
          <a:p>
            <a:r>
              <a:rPr lang="ja-JP" altLang="en-US" sz="1800" dirty="0" smtClean="0"/>
              <a:t>環境美化にも積極的に取り組んでおり、朝市とあわせて実施される清掃活動には区民総出で取り組み、特に、コミュニティセンターの庭園については、季節の花々や見事なソテツが管理され、素晴らしい景観を醸</a:t>
            </a:r>
            <a:endParaRPr lang="en-US" altLang="ja-JP" sz="1800" dirty="0" smtClean="0"/>
          </a:p>
          <a:p>
            <a:r>
              <a:rPr lang="ja-JP" altLang="en-US" sz="1800" dirty="0" smtClean="0"/>
              <a:t>出している。</a:t>
            </a:r>
            <a:endParaRPr lang="en-US" altLang="ja-JP" sz="1800" dirty="0" smtClean="0"/>
          </a:p>
          <a:p>
            <a:endParaRPr lang="en-US" altLang="ja-JP" sz="1800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6031255" y="31426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5229619" y="1484784"/>
            <a:ext cx="1603271" cy="675020"/>
          </a:xfrm>
          <a:prstGeom prst="wedgeRectCallout">
            <a:avLst>
              <a:gd name="adj1" fmla="val 3752"/>
              <a:gd name="adj2" fmla="val 2158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新里区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277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78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0600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" y="0"/>
            <a:ext cx="9142690" cy="6858000"/>
          </a:xfrm>
        </p:spPr>
      </p:pic>
      <p:cxnSp>
        <p:nvCxnSpPr>
          <p:cNvPr id="5" name="直線コネクタ 4"/>
          <p:cNvCxnSpPr/>
          <p:nvPr/>
        </p:nvCxnSpPr>
        <p:spPr>
          <a:xfrm>
            <a:off x="4860032" y="3068960"/>
            <a:ext cx="1872208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732240" y="3284984"/>
            <a:ext cx="2304256" cy="2808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82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87518"/>
          </a:xfrm>
        </p:spPr>
      </p:pic>
      <p:cxnSp>
        <p:nvCxnSpPr>
          <p:cNvPr id="5" name="直線コネクタ 4"/>
          <p:cNvCxnSpPr/>
          <p:nvPr/>
        </p:nvCxnSpPr>
        <p:spPr>
          <a:xfrm>
            <a:off x="3851920" y="2348880"/>
            <a:ext cx="1512168" cy="41764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0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18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548"/>
            <a:ext cx="9143999" cy="6858000"/>
          </a:xfrm>
        </p:spPr>
      </p:pic>
      <p:cxnSp>
        <p:nvCxnSpPr>
          <p:cNvPr id="6" name="直線コネクタ 5"/>
          <p:cNvCxnSpPr/>
          <p:nvPr/>
        </p:nvCxnSpPr>
        <p:spPr>
          <a:xfrm>
            <a:off x="2695925" y="2276872"/>
            <a:ext cx="144016" cy="1152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1691681" y="3429000"/>
            <a:ext cx="1148260" cy="10037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691680" y="4432742"/>
            <a:ext cx="360040" cy="10124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051720" y="5445224"/>
            <a:ext cx="1944216" cy="1080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995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cxnSp>
        <p:nvCxnSpPr>
          <p:cNvPr id="5" name="直線コネクタ 4"/>
          <p:cNvCxnSpPr/>
          <p:nvPr/>
        </p:nvCxnSpPr>
        <p:spPr>
          <a:xfrm>
            <a:off x="1331640" y="548680"/>
            <a:ext cx="216024" cy="8640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539552" y="1916832"/>
            <a:ext cx="1008112" cy="1152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 flipV="1">
            <a:off x="0" y="3573016"/>
            <a:ext cx="323528" cy="12961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0" y="3429000"/>
            <a:ext cx="161764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23528" y="4869160"/>
            <a:ext cx="2592288" cy="17281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60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81606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274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1335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27168" cy="79208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dirty="0" smtClean="0"/>
              <a:t>　　本部町新里区の概要</a:t>
            </a:r>
            <a:endParaRPr kumimoji="1" lang="ja-JP" altLang="en-US" sz="44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95536" y="4211930"/>
            <a:ext cx="5256584" cy="2385422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・Ｈ１８年度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ふるさと百選認定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en-US" altLang="ja-JP" sz="3200" dirty="0" smtClean="0">
                <a:solidFill>
                  <a:schemeClr val="bg1"/>
                </a:solidFill>
              </a:rPr>
              <a:t>『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心のふれあうふるさとづくり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4273015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0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55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88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1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97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00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5514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57318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92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2051720" y="4725144"/>
            <a:ext cx="288032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907704" y="3645024"/>
            <a:ext cx="144016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1907704" y="3501008"/>
            <a:ext cx="144016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259632" y="3140968"/>
            <a:ext cx="648072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1259632" y="2708920"/>
            <a:ext cx="36004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619672" y="2708920"/>
            <a:ext cx="57606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コネクタ 1024"/>
          <p:cNvCxnSpPr/>
          <p:nvPr/>
        </p:nvCxnSpPr>
        <p:spPr>
          <a:xfrm flipH="1">
            <a:off x="1907704" y="2924944"/>
            <a:ext cx="288032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コネクタ 1030"/>
          <p:cNvCxnSpPr/>
          <p:nvPr/>
        </p:nvCxnSpPr>
        <p:spPr>
          <a:xfrm flipH="1" flipV="1">
            <a:off x="683568" y="2060848"/>
            <a:ext cx="936104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コネクタ 1032"/>
          <p:cNvCxnSpPr/>
          <p:nvPr/>
        </p:nvCxnSpPr>
        <p:spPr>
          <a:xfrm flipH="1" flipV="1">
            <a:off x="0" y="1916832"/>
            <a:ext cx="68356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2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09293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90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58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60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280"/>
            <a:ext cx="9176404" cy="689228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915794" y="227081"/>
            <a:ext cx="7344816" cy="115212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ご静聴ありがとうございました。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2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13" y="188640"/>
            <a:ext cx="2170584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事業実施前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987824" y="2420888"/>
            <a:ext cx="5832648" cy="14401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4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026568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事業実施前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5292080" y="2492896"/>
            <a:ext cx="2880320" cy="38164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15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9472"/>
            <a:ext cx="2160240" cy="92211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事業実施前</a:t>
            </a:r>
            <a:endParaRPr kumimoji="1" lang="ja-JP" altLang="en-US" sz="32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4572000" y="1988840"/>
            <a:ext cx="2232248" cy="38164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8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664" y="41564"/>
            <a:ext cx="2304256" cy="54288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事業実施前</a:t>
            </a:r>
            <a:endParaRPr kumimoji="1" lang="ja-JP" altLang="en-US" sz="32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115616" y="1988840"/>
            <a:ext cx="29523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067944" y="1988840"/>
            <a:ext cx="2448272" cy="45365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10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2314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事業実施前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71997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38</Words>
  <Application>Microsoft Office PowerPoint</Application>
  <PresentationFormat>画面に合わせる (4:3)</PresentationFormat>
  <Paragraphs>30</Paragraphs>
  <Slides>44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5" baseType="lpstr">
      <vt:lpstr>Office ​​テーマ</vt:lpstr>
      <vt:lpstr>新里区内ふるさと環境づくり （本部町） </vt:lpstr>
      <vt:lpstr>本部町新里区</vt:lpstr>
      <vt:lpstr>　　本部町新里区の概要</vt:lpstr>
      <vt:lpstr>PowerPoint プレゼンテーション</vt:lpstr>
      <vt:lpstr>事業実施前</vt:lpstr>
      <vt:lpstr>事業実施前</vt:lpstr>
      <vt:lpstr>事業実施前</vt:lpstr>
      <vt:lpstr>事業実施前</vt:lpstr>
      <vt:lpstr>事業実施前</vt:lpstr>
      <vt:lpstr>グラウンドワークとは？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沖縄県ふるさと農村活性化基金《実績発表会》</dc:title>
  <dc:creator>北部農林水産振興センター</dc:creator>
  <cp:lastModifiedBy>北部農林水産振興センター</cp:lastModifiedBy>
  <cp:revision>107</cp:revision>
  <cp:lastPrinted>2011-08-31T08:06:24Z</cp:lastPrinted>
  <dcterms:created xsi:type="dcterms:W3CDTF">2011-08-08T23:49:08Z</dcterms:created>
  <dcterms:modified xsi:type="dcterms:W3CDTF">2011-11-01T02:28:17Z</dcterms:modified>
</cp:coreProperties>
</file>