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0"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94660"/>
  </p:normalViewPr>
  <p:slideViewPr>
    <p:cSldViewPr snapToGrid="0">
      <p:cViewPr varScale="1">
        <p:scale>
          <a:sx n="107" d="100"/>
          <a:sy n="107" d="100"/>
        </p:scale>
        <p:origin x="114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2C5547E-BF2E-46ED-A440-9A3424805D4A}" type="datetimeFigureOut">
              <a:rPr kumimoji="1" lang="ja-JP" altLang="en-US" smtClean="0"/>
              <a:t>2025/4/14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B24B2E-91C2-4640-8291-571ACE8B0750}" type="slidenum">
              <a:rPr kumimoji="1" lang="ja-JP" altLang="en-US" smtClean="0"/>
              <a:t>‹#›</a:t>
            </a:fld>
            <a:endParaRPr kumimoji="1" lang="ja-JP" altLang="en-US"/>
          </a:p>
        </p:txBody>
      </p:sp>
    </p:spTree>
    <p:extLst>
      <p:ext uri="{BB962C8B-B14F-4D97-AF65-F5344CB8AC3E}">
        <p14:creationId xmlns:p14="http://schemas.microsoft.com/office/powerpoint/2010/main" val="3765495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C5547E-BF2E-46ED-A440-9A3424805D4A}" type="datetimeFigureOut">
              <a:rPr kumimoji="1" lang="ja-JP" altLang="en-US" smtClean="0"/>
              <a:t>2025/4/14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B24B2E-91C2-4640-8291-571ACE8B0750}" type="slidenum">
              <a:rPr kumimoji="1" lang="ja-JP" altLang="en-US" smtClean="0"/>
              <a:t>‹#›</a:t>
            </a:fld>
            <a:endParaRPr kumimoji="1" lang="ja-JP" altLang="en-US"/>
          </a:p>
        </p:txBody>
      </p:sp>
    </p:spTree>
    <p:extLst>
      <p:ext uri="{BB962C8B-B14F-4D97-AF65-F5344CB8AC3E}">
        <p14:creationId xmlns:p14="http://schemas.microsoft.com/office/powerpoint/2010/main" val="33714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C5547E-BF2E-46ED-A440-9A3424805D4A}" type="datetimeFigureOut">
              <a:rPr kumimoji="1" lang="ja-JP" altLang="en-US" smtClean="0"/>
              <a:t>2025/4/14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B24B2E-91C2-4640-8291-571ACE8B0750}" type="slidenum">
              <a:rPr kumimoji="1" lang="ja-JP" altLang="en-US" smtClean="0"/>
              <a:t>‹#›</a:t>
            </a:fld>
            <a:endParaRPr kumimoji="1" lang="ja-JP" altLang="en-US"/>
          </a:p>
        </p:txBody>
      </p:sp>
    </p:spTree>
    <p:extLst>
      <p:ext uri="{BB962C8B-B14F-4D97-AF65-F5344CB8AC3E}">
        <p14:creationId xmlns:p14="http://schemas.microsoft.com/office/powerpoint/2010/main" val="2385829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C5547E-BF2E-46ED-A440-9A3424805D4A}" type="datetimeFigureOut">
              <a:rPr kumimoji="1" lang="ja-JP" altLang="en-US" smtClean="0"/>
              <a:t>2025/4/14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B24B2E-91C2-4640-8291-571ACE8B0750}" type="slidenum">
              <a:rPr kumimoji="1" lang="ja-JP" altLang="en-US" smtClean="0"/>
              <a:t>‹#›</a:t>
            </a:fld>
            <a:endParaRPr kumimoji="1" lang="ja-JP" altLang="en-US"/>
          </a:p>
        </p:txBody>
      </p:sp>
    </p:spTree>
    <p:extLst>
      <p:ext uri="{BB962C8B-B14F-4D97-AF65-F5344CB8AC3E}">
        <p14:creationId xmlns:p14="http://schemas.microsoft.com/office/powerpoint/2010/main" val="1672006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2C5547E-BF2E-46ED-A440-9A3424805D4A}" type="datetimeFigureOut">
              <a:rPr kumimoji="1" lang="ja-JP" altLang="en-US" smtClean="0"/>
              <a:t>2025/4/14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B24B2E-91C2-4640-8291-571ACE8B0750}" type="slidenum">
              <a:rPr kumimoji="1" lang="ja-JP" altLang="en-US" smtClean="0"/>
              <a:t>‹#›</a:t>
            </a:fld>
            <a:endParaRPr kumimoji="1" lang="ja-JP" altLang="en-US"/>
          </a:p>
        </p:txBody>
      </p:sp>
    </p:spTree>
    <p:extLst>
      <p:ext uri="{BB962C8B-B14F-4D97-AF65-F5344CB8AC3E}">
        <p14:creationId xmlns:p14="http://schemas.microsoft.com/office/powerpoint/2010/main" val="2575583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2C5547E-BF2E-46ED-A440-9A3424805D4A}" type="datetimeFigureOut">
              <a:rPr kumimoji="1" lang="ja-JP" altLang="en-US" smtClean="0"/>
              <a:t>2025/4/14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6B24B2E-91C2-4640-8291-571ACE8B0750}" type="slidenum">
              <a:rPr kumimoji="1" lang="ja-JP" altLang="en-US" smtClean="0"/>
              <a:t>‹#›</a:t>
            </a:fld>
            <a:endParaRPr kumimoji="1" lang="ja-JP" altLang="en-US"/>
          </a:p>
        </p:txBody>
      </p:sp>
    </p:spTree>
    <p:extLst>
      <p:ext uri="{BB962C8B-B14F-4D97-AF65-F5344CB8AC3E}">
        <p14:creationId xmlns:p14="http://schemas.microsoft.com/office/powerpoint/2010/main" val="3515748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2C5547E-BF2E-46ED-A440-9A3424805D4A}" type="datetimeFigureOut">
              <a:rPr kumimoji="1" lang="ja-JP" altLang="en-US" smtClean="0"/>
              <a:t>2025/4/14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6B24B2E-91C2-4640-8291-571ACE8B0750}" type="slidenum">
              <a:rPr kumimoji="1" lang="ja-JP" altLang="en-US" smtClean="0"/>
              <a:t>‹#›</a:t>
            </a:fld>
            <a:endParaRPr kumimoji="1" lang="ja-JP" altLang="en-US"/>
          </a:p>
        </p:txBody>
      </p:sp>
    </p:spTree>
    <p:extLst>
      <p:ext uri="{BB962C8B-B14F-4D97-AF65-F5344CB8AC3E}">
        <p14:creationId xmlns:p14="http://schemas.microsoft.com/office/powerpoint/2010/main" val="4090329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2C5547E-BF2E-46ED-A440-9A3424805D4A}" type="datetimeFigureOut">
              <a:rPr kumimoji="1" lang="ja-JP" altLang="en-US" smtClean="0"/>
              <a:t>2025/4/14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6B24B2E-91C2-4640-8291-571ACE8B0750}" type="slidenum">
              <a:rPr kumimoji="1" lang="ja-JP" altLang="en-US" smtClean="0"/>
              <a:t>‹#›</a:t>
            </a:fld>
            <a:endParaRPr kumimoji="1" lang="ja-JP" altLang="en-US"/>
          </a:p>
        </p:txBody>
      </p:sp>
    </p:spTree>
    <p:extLst>
      <p:ext uri="{BB962C8B-B14F-4D97-AF65-F5344CB8AC3E}">
        <p14:creationId xmlns:p14="http://schemas.microsoft.com/office/powerpoint/2010/main" val="2401881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C5547E-BF2E-46ED-A440-9A3424805D4A}" type="datetimeFigureOut">
              <a:rPr kumimoji="1" lang="ja-JP" altLang="en-US" smtClean="0"/>
              <a:t>2025/4/14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6B24B2E-91C2-4640-8291-571ACE8B0750}" type="slidenum">
              <a:rPr kumimoji="1" lang="ja-JP" altLang="en-US" smtClean="0"/>
              <a:t>‹#›</a:t>
            </a:fld>
            <a:endParaRPr kumimoji="1" lang="ja-JP" altLang="en-US"/>
          </a:p>
        </p:txBody>
      </p:sp>
    </p:spTree>
    <p:extLst>
      <p:ext uri="{BB962C8B-B14F-4D97-AF65-F5344CB8AC3E}">
        <p14:creationId xmlns:p14="http://schemas.microsoft.com/office/powerpoint/2010/main" val="2361888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2C5547E-BF2E-46ED-A440-9A3424805D4A}" type="datetimeFigureOut">
              <a:rPr kumimoji="1" lang="ja-JP" altLang="en-US" smtClean="0"/>
              <a:t>2025/4/14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6B24B2E-91C2-4640-8291-571ACE8B0750}" type="slidenum">
              <a:rPr kumimoji="1" lang="ja-JP" altLang="en-US" smtClean="0"/>
              <a:t>‹#›</a:t>
            </a:fld>
            <a:endParaRPr kumimoji="1" lang="ja-JP" altLang="en-US"/>
          </a:p>
        </p:txBody>
      </p:sp>
    </p:spTree>
    <p:extLst>
      <p:ext uri="{BB962C8B-B14F-4D97-AF65-F5344CB8AC3E}">
        <p14:creationId xmlns:p14="http://schemas.microsoft.com/office/powerpoint/2010/main" val="1606153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2C5547E-BF2E-46ED-A440-9A3424805D4A}" type="datetimeFigureOut">
              <a:rPr kumimoji="1" lang="ja-JP" altLang="en-US" smtClean="0"/>
              <a:t>2025/4/14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6B24B2E-91C2-4640-8291-571ACE8B0750}" type="slidenum">
              <a:rPr kumimoji="1" lang="ja-JP" altLang="en-US" smtClean="0"/>
              <a:t>‹#›</a:t>
            </a:fld>
            <a:endParaRPr kumimoji="1" lang="ja-JP" altLang="en-US"/>
          </a:p>
        </p:txBody>
      </p:sp>
    </p:spTree>
    <p:extLst>
      <p:ext uri="{BB962C8B-B14F-4D97-AF65-F5344CB8AC3E}">
        <p14:creationId xmlns:p14="http://schemas.microsoft.com/office/powerpoint/2010/main" val="883871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C5547E-BF2E-46ED-A440-9A3424805D4A}" type="datetimeFigureOut">
              <a:rPr kumimoji="1" lang="ja-JP" altLang="en-US" smtClean="0"/>
              <a:t>2025/4/14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B24B2E-91C2-4640-8291-571ACE8B0750}" type="slidenum">
              <a:rPr kumimoji="1" lang="ja-JP" altLang="en-US" smtClean="0"/>
              <a:t>‹#›</a:t>
            </a:fld>
            <a:endParaRPr kumimoji="1" lang="ja-JP" altLang="en-US"/>
          </a:p>
        </p:txBody>
      </p:sp>
    </p:spTree>
    <p:extLst>
      <p:ext uri="{BB962C8B-B14F-4D97-AF65-F5344CB8AC3E}">
        <p14:creationId xmlns:p14="http://schemas.microsoft.com/office/powerpoint/2010/main" val="3038642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184667"/>
            <a:ext cx="9906000" cy="356667"/>
          </a:xfrm>
          <a:prstGeom prst="rect">
            <a:avLst/>
          </a:prstGeom>
          <a:ln w="28575">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a:t>　　　　　</a:t>
            </a:r>
            <a:r>
              <a:rPr kumimoji="1" lang="ja-JP" altLang="en-US" b="1" dirty="0">
                <a:latin typeface="ＭＳ ゴシック" panose="020B0609070205080204" pitchFamily="49" charset="-128"/>
                <a:ea typeface="ＭＳ ゴシック" panose="020B0609070205080204" pitchFamily="49" charset="-128"/>
              </a:rPr>
              <a:t>○○○事業</a:t>
            </a:r>
          </a:p>
        </p:txBody>
      </p:sp>
      <p:sp>
        <p:nvSpPr>
          <p:cNvPr id="30" name="正方形/長方形 29"/>
          <p:cNvSpPr/>
          <p:nvPr/>
        </p:nvSpPr>
        <p:spPr>
          <a:xfrm>
            <a:off x="84821" y="681644"/>
            <a:ext cx="4894504" cy="1041080"/>
          </a:xfrm>
          <a:prstGeom prst="rect">
            <a:avLst/>
          </a:prstGeom>
          <a:solidFill>
            <a:schemeClr val="accent1">
              <a:lumMod val="20000"/>
              <a:lumOff val="80000"/>
            </a:schemeClr>
          </a:solidFill>
          <a:ln w="12700">
            <a:solidFill>
              <a:schemeClr val="accent1">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ja-JP" altLang="en-US" dirty="0"/>
          </a:p>
        </p:txBody>
      </p:sp>
      <p:sp>
        <p:nvSpPr>
          <p:cNvPr id="34" name="四角形: 角を丸くする 33"/>
          <p:cNvSpPr/>
          <p:nvPr/>
        </p:nvSpPr>
        <p:spPr>
          <a:xfrm>
            <a:off x="80028" y="600104"/>
            <a:ext cx="1944000" cy="252000"/>
          </a:xfrm>
          <a:prstGeom prst="roundRect">
            <a:avLst>
              <a:gd name="adj" fmla="val 9466"/>
            </a:avLst>
          </a:prstGeom>
          <a:solidFill>
            <a:schemeClr val="accent1">
              <a:lumMod val="60000"/>
              <a:lumOff val="40000"/>
            </a:schemeClr>
          </a:solidFill>
          <a:ln w="19050">
            <a:solidFill>
              <a:schemeClr val="accent1">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t"/>
          <a:lstStyle/>
          <a:p>
            <a:pPr algn="ctr">
              <a:lnSpc>
                <a:spcPts val="1200"/>
              </a:lnSpc>
            </a:pPr>
            <a:r>
              <a:rPr kumimoji="1" lang="en-US" altLang="ja-JP" sz="1200" dirty="0">
                <a:latin typeface="ＭＳ ゴシック" panose="020B0609070205080204" pitchFamily="49" charset="-128"/>
                <a:ea typeface="ＭＳ ゴシック" panose="020B0609070205080204" pitchFamily="49" charset="-128"/>
              </a:rPr>
              <a:t>1.</a:t>
            </a:r>
            <a:r>
              <a:rPr kumimoji="1" lang="ja-JP" altLang="en-US" sz="1200" dirty="0">
                <a:latin typeface="ＭＳ ゴシック" panose="020B0609070205080204" pitchFamily="49" charset="-128"/>
                <a:ea typeface="ＭＳ ゴシック" panose="020B0609070205080204" pitchFamily="49" charset="-128"/>
              </a:rPr>
              <a:t>事業の概要</a:t>
            </a:r>
          </a:p>
        </p:txBody>
      </p:sp>
      <p:sp>
        <p:nvSpPr>
          <p:cNvPr id="5" name="四角形: 角を丸くする 4"/>
          <p:cNvSpPr/>
          <p:nvPr/>
        </p:nvSpPr>
        <p:spPr>
          <a:xfrm>
            <a:off x="5080537" y="4472868"/>
            <a:ext cx="4749725" cy="2333800"/>
          </a:xfrm>
          <a:prstGeom prst="roundRect">
            <a:avLst>
              <a:gd name="adj" fmla="val 4193"/>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イメージ写真</a:t>
            </a:r>
            <a:endParaRPr kumimoji="1" lang="en-US" altLang="ja-JP" sz="2000" dirty="0">
              <a:solidFill>
                <a:schemeClr val="tx1"/>
              </a:solidFill>
            </a:endParaRPr>
          </a:p>
          <a:p>
            <a:pPr algn="ctr"/>
            <a:r>
              <a:rPr kumimoji="1" lang="ja-JP" altLang="en-US" sz="2000" dirty="0">
                <a:solidFill>
                  <a:schemeClr val="tx1"/>
                </a:solidFill>
              </a:rPr>
              <a:t>イラスト等</a:t>
            </a:r>
          </a:p>
        </p:txBody>
      </p:sp>
      <p:sp>
        <p:nvSpPr>
          <p:cNvPr id="6" name="四角形: 角を丸くする 5"/>
          <p:cNvSpPr/>
          <p:nvPr/>
        </p:nvSpPr>
        <p:spPr>
          <a:xfrm>
            <a:off x="5072224" y="2278333"/>
            <a:ext cx="4748956" cy="2091957"/>
          </a:xfrm>
          <a:prstGeom prst="roundRect">
            <a:avLst>
              <a:gd name="adj" fmla="val 4314"/>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200" dirty="0">
              <a:solidFill>
                <a:schemeClr val="tx1"/>
              </a:solidFill>
            </a:endParaRPr>
          </a:p>
          <a:p>
            <a:r>
              <a:rPr kumimoji="1" lang="ja-JP" altLang="en-US" sz="1200" dirty="0">
                <a:solidFill>
                  <a:schemeClr val="tx1"/>
                </a:solidFill>
              </a:rPr>
              <a:t>・実施体制（役割）</a:t>
            </a:r>
            <a:endParaRPr kumimoji="1" lang="en-US" altLang="ja-JP" sz="1200" dirty="0">
              <a:solidFill>
                <a:schemeClr val="tx1"/>
              </a:solidFill>
            </a:endParaRPr>
          </a:p>
          <a:p>
            <a:r>
              <a:rPr kumimoji="1" lang="ja-JP" altLang="en-US" sz="1200" dirty="0">
                <a:solidFill>
                  <a:schemeClr val="tx1"/>
                </a:solidFill>
              </a:rPr>
              <a:t>それぞれの役割を含め記載すること。</a:t>
            </a:r>
            <a:r>
              <a:rPr kumimoji="1" lang="en-US" altLang="ja-JP" sz="1200" dirty="0">
                <a:solidFill>
                  <a:schemeClr val="tx1"/>
                </a:solidFill>
              </a:rPr>
              <a:t>※</a:t>
            </a:r>
            <a:r>
              <a:rPr kumimoji="1" lang="ja-JP" altLang="en-US" sz="1200" dirty="0">
                <a:solidFill>
                  <a:schemeClr val="tx1"/>
                </a:solidFill>
              </a:rPr>
              <a:t>実施体制図を添付のこと。</a:t>
            </a:r>
          </a:p>
          <a:p>
            <a:endParaRPr kumimoji="1" lang="en-US" altLang="ja-JP" sz="1200" dirty="0">
              <a:solidFill>
                <a:schemeClr val="tx1"/>
              </a:solidFill>
            </a:endParaRPr>
          </a:p>
          <a:p>
            <a:r>
              <a:rPr kumimoji="1" lang="ja-JP" altLang="en-US" sz="1200" dirty="0"/>
              <a:t>　　</a:t>
            </a:r>
          </a:p>
        </p:txBody>
      </p:sp>
      <p:cxnSp>
        <p:nvCxnSpPr>
          <p:cNvPr id="10" name="直線コネクタ 9"/>
          <p:cNvCxnSpPr/>
          <p:nvPr/>
        </p:nvCxnSpPr>
        <p:spPr>
          <a:xfrm>
            <a:off x="-190428" y="508762"/>
            <a:ext cx="10249593"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正方形/長方形 19"/>
          <p:cNvSpPr/>
          <p:nvPr/>
        </p:nvSpPr>
        <p:spPr>
          <a:xfrm>
            <a:off x="84820" y="1804264"/>
            <a:ext cx="4919442" cy="2938869"/>
          </a:xfrm>
          <a:prstGeom prst="rect">
            <a:avLst/>
          </a:prstGeom>
          <a:solidFill>
            <a:schemeClr val="accent1">
              <a:lumMod val="20000"/>
              <a:lumOff val="80000"/>
            </a:schemeClr>
          </a:solidFill>
          <a:ln w="12700">
            <a:solidFill>
              <a:schemeClr val="accent1">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ja-JP" altLang="en-US" dirty="0"/>
          </a:p>
        </p:txBody>
      </p:sp>
      <p:sp>
        <p:nvSpPr>
          <p:cNvPr id="22" name="四角形: 角を丸くする 33"/>
          <p:cNvSpPr/>
          <p:nvPr/>
        </p:nvSpPr>
        <p:spPr>
          <a:xfrm>
            <a:off x="84820" y="1766420"/>
            <a:ext cx="1944000" cy="252000"/>
          </a:xfrm>
          <a:prstGeom prst="roundRect">
            <a:avLst>
              <a:gd name="adj" fmla="val 9466"/>
            </a:avLst>
          </a:prstGeom>
          <a:solidFill>
            <a:schemeClr val="accent1">
              <a:lumMod val="60000"/>
              <a:lumOff val="40000"/>
            </a:schemeClr>
          </a:solidFill>
          <a:ln w="19050">
            <a:solidFill>
              <a:schemeClr val="accent1">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t"/>
          <a:lstStyle/>
          <a:p>
            <a:pPr algn="ctr">
              <a:lnSpc>
                <a:spcPts val="1200"/>
              </a:lnSpc>
            </a:pPr>
            <a:r>
              <a:rPr kumimoji="1" lang="en-US" altLang="ja-JP" sz="1200" dirty="0">
                <a:latin typeface="ＭＳ ゴシック" panose="020B0609070205080204" pitchFamily="49" charset="-128"/>
                <a:ea typeface="ＭＳ ゴシック" panose="020B0609070205080204" pitchFamily="49" charset="-128"/>
              </a:rPr>
              <a:t>2.</a:t>
            </a:r>
            <a:r>
              <a:rPr kumimoji="1" lang="ja-JP" altLang="en-US" sz="1200" dirty="0">
                <a:latin typeface="ＭＳ ゴシック" panose="020B0609070205080204" pitchFamily="49" charset="-128"/>
                <a:ea typeface="ＭＳ ゴシック" panose="020B0609070205080204" pitchFamily="49" charset="-128"/>
              </a:rPr>
              <a:t>実施内容</a:t>
            </a:r>
          </a:p>
        </p:txBody>
      </p:sp>
      <p:sp>
        <p:nvSpPr>
          <p:cNvPr id="23" name="正方形/長方形 22"/>
          <p:cNvSpPr/>
          <p:nvPr/>
        </p:nvSpPr>
        <p:spPr>
          <a:xfrm>
            <a:off x="80028" y="4882595"/>
            <a:ext cx="4919442" cy="1924074"/>
          </a:xfrm>
          <a:prstGeom prst="rect">
            <a:avLst/>
          </a:prstGeom>
          <a:solidFill>
            <a:schemeClr val="accent1">
              <a:lumMod val="20000"/>
              <a:lumOff val="80000"/>
            </a:schemeClr>
          </a:solidFill>
          <a:ln w="12700">
            <a:solidFill>
              <a:schemeClr val="accent1">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ja-JP" altLang="en-US" dirty="0"/>
          </a:p>
        </p:txBody>
      </p:sp>
      <p:sp>
        <p:nvSpPr>
          <p:cNvPr id="25" name="四角形: 角を丸くする 33"/>
          <p:cNvSpPr/>
          <p:nvPr/>
        </p:nvSpPr>
        <p:spPr>
          <a:xfrm>
            <a:off x="80028" y="4781428"/>
            <a:ext cx="1944000" cy="252000"/>
          </a:xfrm>
          <a:prstGeom prst="roundRect">
            <a:avLst>
              <a:gd name="adj" fmla="val 9466"/>
            </a:avLst>
          </a:prstGeom>
          <a:solidFill>
            <a:schemeClr val="accent1">
              <a:lumMod val="60000"/>
              <a:lumOff val="40000"/>
            </a:schemeClr>
          </a:solidFill>
          <a:ln w="19050">
            <a:solidFill>
              <a:schemeClr val="accent1">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t"/>
          <a:lstStyle/>
          <a:p>
            <a:pPr algn="ctr">
              <a:lnSpc>
                <a:spcPts val="1200"/>
              </a:lnSpc>
            </a:pPr>
            <a:r>
              <a:rPr kumimoji="1" lang="en-US" altLang="ja-JP" sz="1200" dirty="0">
                <a:latin typeface="ＭＳ ゴシック" panose="020B0609070205080204" pitchFamily="49" charset="-128"/>
                <a:ea typeface="ＭＳ ゴシック" panose="020B0609070205080204" pitchFamily="49" charset="-128"/>
              </a:rPr>
              <a:t>3.</a:t>
            </a:r>
            <a:r>
              <a:rPr kumimoji="1" lang="ja-JP" altLang="en-US" sz="1200" dirty="0">
                <a:latin typeface="ＭＳ ゴシック" panose="020B0609070205080204" pitchFamily="49" charset="-128"/>
                <a:ea typeface="ＭＳ ゴシック" panose="020B0609070205080204" pitchFamily="49" charset="-128"/>
              </a:rPr>
              <a:t>事業の目標等</a:t>
            </a:r>
          </a:p>
        </p:txBody>
      </p:sp>
      <p:sp>
        <p:nvSpPr>
          <p:cNvPr id="11" name="正方形/長方形 10"/>
          <p:cNvSpPr/>
          <p:nvPr/>
        </p:nvSpPr>
        <p:spPr>
          <a:xfrm>
            <a:off x="173370" y="910874"/>
            <a:ext cx="4726031" cy="73865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ＭＳ ゴシック" panose="020B0609070205080204" pitchFamily="49" charset="-128"/>
                <a:ea typeface="ＭＳ ゴシック" panose="020B0609070205080204" pitchFamily="49" charset="-128"/>
              </a:rPr>
              <a:t>どのような地域の観光資源を活かした観光コンテンツ開発に取り組み、どのような沖縄観光の課題解決に資するのか記載。</a:t>
            </a:r>
          </a:p>
        </p:txBody>
      </p:sp>
      <p:sp>
        <p:nvSpPr>
          <p:cNvPr id="4" name="テキスト ボックス 3"/>
          <p:cNvSpPr txBox="1"/>
          <p:nvPr/>
        </p:nvSpPr>
        <p:spPr>
          <a:xfrm>
            <a:off x="0" y="6574"/>
            <a:ext cx="2274921" cy="276999"/>
          </a:xfrm>
          <a:prstGeom prst="rect">
            <a:avLst/>
          </a:prstGeom>
          <a:noFill/>
        </p:spPr>
        <p:txBody>
          <a:bodyPr wrap="square" rtlCol="0">
            <a:spAutoFit/>
          </a:bodyPr>
          <a:lstStyle/>
          <a:p>
            <a:r>
              <a:rPr kumimoji="1" lang="ja-JP" altLang="en-US" sz="1000" dirty="0">
                <a:latin typeface="ＭＳ Ｐゴシック" panose="020B0600070205080204" pitchFamily="50" charset="-128"/>
                <a:ea typeface="ＭＳ Ｐゴシック" panose="020B0600070205080204" pitchFamily="50" charset="-128"/>
              </a:rPr>
              <a:t>別記様式１</a:t>
            </a:r>
            <a:r>
              <a:rPr kumimoji="1" lang="en-US" altLang="ja-JP" sz="1000" dirty="0">
                <a:latin typeface="ＭＳ Ｐゴシック" panose="020B0600070205080204" pitchFamily="50" charset="-128"/>
                <a:ea typeface="ＭＳ Ｐゴシック" panose="020B0600070205080204" pitchFamily="50" charset="-128"/>
              </a:rPr>
              <a:t>-</a:t>
            </a:r>
            <a:r>
              <a:rPr kumimoji="1" lang="ja-JP" altLang="en-US" sz="1000" dirty="0">
                <a:latin typeface="ＭＳ Ｐゴシック" panose="020B0600070205080204" pitchFamily="50" charset="-128"/>
                <a:ea typeface="ＭＳ Ｐゴシック" panose="020B0600070205080204" pitchFamily="50" charset="-128"/>
              </a:rPr>
              <a:t>４</a:t>
            </a:r>
            <a:r>
              <a:rPr kumimoji="1" lang="ja-JP" altLang="en-US" sz="1200" dirty="0">
                <a:latin typeface="ＭＳ Ｐゴシック" panose="020B0600070205080204" pitchFamily="50" charset="-128"/>
                <a:ea typeface="ＭＳ Ｐゴシック" panose="020B0600070205080204" pitchFamily="50" charset="-128"/>
              </a:rPr>
              <a:t>　　　　　　　　　　　　　　　　　　</a:t>
            </a:r>
            <a:r>
              <a:rPr kumimoji="1" lang="ja-JP" altLang="en-US" sz="1200" u="sng" dirty="0">
                <a:latin typeface="ＭＳ Ｐゴシック" panose="020B0600070205080204" pitchFamily="50" charset="-128"/>
                <a:ea typeface="ＭＳ Ｐゴシック" panose="020B0600070205080204" pitchFamily="50" charset="-128"/>
              </a:rPr>
              <a:t>　　　　　　　</a:t>
            </a:r>
          </a:p>
        </p:txBody>
      </p:sp>
      <p:sp>
        <p:nvSpPr>
          <p:cNvPr id="42" name="正方形/長方形 41"/>
          <p:cNvSpPr/>
          <p:nvPr/>
        </p:nvSpPr>
        <p:spPr>
          <a:xfrm>
            <a:off x="5050007" y="681645"/>
            <a:ext cx="4774662" cy="1494110"/>
          </a:xfrm>
          <a:prstGeom prst="rect">
            <a:avLst/>
          </a:prstGeom>
          <a:solidFill>
            <a:schemeClr val="accent1">
              <a:lumMod val="20000"/>
              <a:lumOff val="80000"/>
            </a:schemeClr>
          </a:solidFill>
          <a:ln w="12700">
            <a:solidFill>
              <a:schemeClr val="accent1">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ja-JP" altLang="en-US" dirty="0"/>
          </a:p>
        </p:txBody>
      </p:sp>
      <p:sp>
        <p:nvSpPr>
          <p:cNvPr id="45" name="正方形/長方形 44"/>
          <p:cNvSpPr/>
          <p:nvPr/>
        </p:nvSpPr>
        <p:spPr>
          <a:xfrm>
            <a:off x="5138531" y="910874"/>
            <a:ext cx="4608000" cy="112664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ＭＳ ゴシック" panose="020B0609070205080204" pitchFamily="49" charset="-128"/>
                <a:ea typeface="ＭＳ ゴシック" panose="020B0609070205080204" pitchFamily="49" charset="-128"/>
              </a:rPr>
              <a:t>（４）事業の継続に向けた取り組み</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p:txBody>
      </p:sp>
      <p:sp>
        <p:nvSpPr>
          <p:cNvPr id="47" name="正方形/長方形 46"/>
          <p:cNvSpPr/>
          <p:nvPr/>
        </p:nvSpPr>
        <p:spPr>
          <a:xfrm>
            <a:off x="173370" y="2056264"/>
            <a:ext cx="4739451" cy="260532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ＭＳ ゴシック" panose="020B0609070205080204" pitchFamily="49" charset="-128"/>
                <a:ea typeface="ＭＳ ゴシック" panose="020B0609070205080204" pitchFamily="49" charset="-128"/>
              </a:rPr>
              <a:t>下記の項目について記載</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a:t>
            </a:r>
            <a:r>
              <a:rPr kumimoji="1" lang="en-US" altLang="ja-JP" sz="1100" dirty="0">
                <a:solidFill>
                  <a:schemeClr val="tx1"/>
                </a:solidFill>
                <a:latin typeface="ＭＳ ゴシック" panose="020B0609070205080204" pitchFamily="49" charset="-128"/>
                <a:ea typeface="ＭＳ ゴシック" panose="020B0609070205080204" pitchFamily="49" charset="-128"/>
              </a:rPr>
              <a:t>1</a:t>
            </a:r>
            <a:r>
              <a:rPr kumimoji="1" lang="ja-JP" altLang="en-US" sz="1100" dirty="0">
                <a:solidFill>
                  <a:schemeClr val="tx1"/>
                </a:solidFill>
                <a:latin typeface="ＭＳ ゴシック" panose="020B0609070205080204" pitchFamily="49" charset="-128"/>
                <a:ea typeface="ＭＳ ゴシック" panose="020B0609070205080204" pitchFamily="49" charset="-128"/>
              </a:rPr>
              <a:t>）実施地域</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pPr lvl="0" defTabSz="914400">
              <a:defRPr/>
            </a:pPr>
            <a:r>
              <a:rPr kumimoji="1" lang="ja-JP" altLang="en-US" sz="1100" dirty="0">
                <a:solidFill>
                  <a:schemeClr val="tx1"/>
                </a:solidFill>
                <a:latin typeface="ＭＳ ゴシック" panose="020B0609070205080204" pitchFamily="49" charset="-128"/>
                <a:ea typeface="ＭＳ ゴシック" panose="020B0609070205080204" pitchFamily="49" charset="-128"/>
              </a:rPr>
              <a:t>（</a:t>
            </a:r>
            <a:r>
              <a:rPr kumimoji="1" lang="en-US" altLang="ja-JP" sz="1100" dirty="0">
                <a:solidFill>
                  <a:schemeClr val="tx1"/>
                </a:solidFill>
                <a:latin typeface="ＭＳ ゴシック" panose="020B0609070205080204" pitchFamily="49" charset="-128"/>
                <a:ea typeface="ＭＳ ゴシック" panose="020B0609070205080204" pitchFamily="49" charset="-128"/>
              </a:rPr>
              <a:t>2</a:t>
            </a:r>
            <a:r>
              <a:rPr kumimoji="1" lang="ja-JP" altLang="en-US" sz="1100" dirty="0">
                <a:solidFill>
                  <a:schemeClr val="tx1"/>
                </a:solidFill>
                <a:latin typeface="ＭＳ ゴシック" panose="020B0609070205080204" pitchFamily="49" charset="-128"/>
                <a:ea typeface="ＭＳ ゴシック" panose="020B0609070205080204" pitchFamily="49" charset="-128"/>
              </a:rPr>
              <a:t>）実施時期</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pPr lvl="0" defTabSz="914400">
              <a:defRPr/>
            </a:pPr>
            <a:r>
              <a:rPr kumimoji="1" lang="ja-JP" altLang="en-US" sz="1100" dirty="0">
                <a:solidFill>
                  <a:schemeClr val="tx1"/>
                </a:solidFill>
                <a:latin typeface="ＭＳ ゴシック" panose="020B0609070205080204" pitchFamily="49" charset="-128"/>
                <a:ea typeface="ＭＳ ゴシック" panose="020B0609070205080204" pitchFamily="49" charset="-128"/>
              </a:rPr>
              <a:t>（</a:t>
            </a:r>
            <a:r>
              <a:rPr kumimoji="1" lang="en-US" altLang="ja-JP" sz="1100" dirty="0">
                <a:solidFill>
                  <a:schemeClr val="tx1"/>
                </a:solidFill>
                <a:latin typeface="ＭＳ ゴシック" panose="020B0609070205080204" pitchFamily="49" charset="-128"/>
                <a:ea typeface="ＭＳ ゴシック" panose="020B0609070205080204" pitchFamily="49" charset="-128"/>
              </a:rPr>
              <a:t>3</a:t>
            </a:r>
            <a:r>
              <a:rPr kumimoji="1" lang="ja-JP" altLang="en-US" sz="1100" dirty="0">
                <a:solidFill>
                  <a:schemeClr val="tx1"/>
                </a:solidFill>
                <a:latin typeface="ＭＳ ゴシック" panose="020B0609070205080204" pitchFamily="49" charset="-128"/>
                <a:ea typeface="ＭＳ ゴシック" panose="020B0609070205080204" pitchFamily="49" charset="-128"/>
              </a:rPr>
              <a:t>）磨き上げる（活用する）資源</a:t>
            </a:r>
          </a:p>
          <a:p>
            <a:pPr lvl="0" defTabSz="914400">
              <a:defRPr/>
            </a:pPr>
            <a:r>
              <a:rPr kumimoji="1" lang="ja-JP" altLang="en-US" sz="1100" dirty="0">
                <a:solidFill>
                  <a:schemeClr val="tx1"/>
                </a:solidFill>
                <a:latin typeface="ＭＳ ゴシック" panose="020B0609070205080204" pitchFamily="49" charset="-128"/>
                <a:ea typeface="ＭＳ ゴシック" panose="020B0609070205080204" pitchFamily="49" charset="-128"/>
              </a:rPr>
              <a:t>（</a:t>
            </a:r>
            <a:r>
              <a:rPr kumimoji="1" lang="en-US" altLang="ja-JP" sz="1100" dirty="0">
                <a:solidFill>
                  <a:schemeClr val="tx1"/>
                </a:solidFill>
                <a:latin typeface="ＭＳ ゴシック" panose="020B0609070205080204" pitchFamily="49" charset="-128"/>
                <a:ea typeface="ＭＳ ゴシック" panose="020B0609070205080204" pitchFamily="49" charset="-128"/>
              </a:rPr>
              <a:t>4</a:t>
            </a:r>
            <a:r>
              <a:rPr kumimoji="1" lang="ja-JP" altLang="en-US" sz="1100" dirty="0">
                <a:solidFill>
                  <a:schemeClr val="tx1"/>
                </a:solidFill>
                <a:latin typeface="ＭＳ ゴシック" panose="020B0609070205080204" pitchFamily="49" charset="-128"/>
                <a:ea typeface="ＭＳ ゴシック" panose="020B0609070205080204" pitchFamily="49" charset="-128"/>
              </a:rPr>
              <a:t>）想定ターゲット</a:t>
            </a:r>
          </a:p>
          <a:p>
            <a:pPr lvl="0" defTabSz="914400">
              <a:defRPr/>
            </a:pPr>
            <a:r>
              <a:rPr kumimoji="1" lang="ja-JP" altLang="en-US" sz="1100" dirty="0">
                <a:solidFill>
                  <a:schemeClr val="tx1"/>
                </a:solidFill>
                <a:latin typeface="ＭＳ ゴシック" panose="020B0609070205080204" pitchFamily="49" charset="-128"/>
                <a:ea typeface="ＭＳ ゴシック" panose="020B0609070205080204" pitchFamily="49" charset="-128"/>
              </a:rPr>
              <a:t>（</a:t>
            </a:r>
            <a:r>
              <a:rPr kumimoji="1" lang="en-US" altLang="ja-JP" sz="1100" dirty="0">
                <a:solidFill>
                  <a:schemeClr val="tx1"/>
                </a:solidFill>
                <a:latin typeface="ＭＳ ゴシック" panose="020B0609070205080204" pitchFamily="49" charset="-128"/>
                <a:ea typeface="ＭＳ ゴシック" panose="020B0609070205080204" pitchFamily="49" charset="-128"/>
              </a:rPr>
              <a:t>5</a:t>
            </a:r>
            <a:r>
              <a:rPr kumimoji="1" lang="ja-JP" altLang="en-US" sz="1100" dirty="0">
                <a:solidFill>
                  <a:schemeClr val="tx1"/>
                </a:solidFill>
                <a:latin typeface="ＭＳ ゴシック" panose="020B0609070205080204" pitchFamily="49" charset="-128"/>
                <a:ea typeface="ＭＳ ゴシック" panose="020B0609070205080204" pitchFamily="49" charset="-128"/>
              </a:rPr>
              <a:t>）ビジネスモデル</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pPr defTabSz="914400">
              <a:defRPr/>
            </a:pPr>
            <a:r>
              <a:rPr kumimoji="1" lang="ja-JP" altLang="en-US" sz="1100" dirty="0">
                <a:solidFill>
                  <a:schemeClr val="tx1"/>
                </a:solidFill>
                <a:latin typeface="ＭＳ ゴシック" panose="020B0609070205080204" pitchFamily="49" charset="-128"/>
                <a:ea typeface="ＭＳ ゴシック" panose="020B0609070205080204" pitchFamily="49" charset="-128"/>
              </a:rPr>
              <a:t>（</a:t>
            </a:r>
            <a:r>
              <a:rPr kumimoji="1" lang="en-US" altLang="ja-JP" sz="1100" dirty="0">
                <a:solidFill>
                  <a:schemeClr val="tx1"/>
                </a:solidFill>
                <a:latin typeface="ＭＳ ゴシック" panose="020B0609070205080204" pitchFamily="49" charset="-128"/>
                <a:ea typeface="ＭＳ ゴシック" panose="020B0609070205080204" pitchFamily="49" charset="-128"/>
              </a:rPr>
              <a:t>6</a:t>
            </a:r>
            <a:r>
              <a:rPr kumimoji="1" lang="ja-JP" altLang="en-US" sz="1100" dirty="0">
                <a:solidFill>
                  <a:schemeClr val="tx1"/>
                </a:solidFill>
                <a:latin typeface="ＭＳ ゴシック" panose="020B0609070205080204" pitchFamily="49" charset="-128"/>
                <a:ea typeface="ＭＳ ゴシック" panose="020B0609070205080204" pitchFamily="49" charset="-128"/>
              </a:rPr>
              <a:t>）実施事業内容</a:t>
            </a:r>
          </a:p>
          <a:p>
            <a:pPr lvl="0" defTabSz="914400">
              <a:defRPr/>
            </a:pPr>
            <a:r>
              <a:rPr kumimoji="1" lang="ja-JP" altLang="en-US" sz="1100" dirty="0">
                <a:solidFill>
                  <a:schemeClr val="tx1"/>
                </a:solidFill>
                <a:latin typeface="ＭＳ ゴシック" panose="020B0609070205080204" pitchFamily="49" charset="-128"/>
                <a:ea typeface="ＭＳ ゴシック" panose="020B0609070205080204" pitchFamily="49" charset="-128"/>
              </a:rPr>
              <a:t>（</a:t>
            </a:r>
            <a:r>
              <a:rPr kumimoji="1" lang="en-US" altLang="ja-JP" sz="1100" dirty="0">
                <a:solidFill>
                  <a:schemeClr val="tx1"/>
                </a:solidFill>
                <a:latin typeface="ＭＳ ゴシック" panose="020B0609070205080204" pitchFamily="49" charset="-128"/>
                <a:ea typeface="ＭＳ ゴシック" panose="020B0609070205080204" pitchFamily="49" charset="-128"/>
              </a:rPr>
              <a:t>7</a:t>
            </a:r>
            <a:r>
              <a:rPr kumimoji="1" lang="ja-JP" altLang="en-US" sz="1100" dirty="0">
                <a:solidFill>
                  <a:schemeClr val="tx1"/>
                </a:solidFill>
                <a:latin typeface="ＭＳ ゴシック" panose="020B0609070205080204" pitchFamily="49" charset="-128"/>
                <a:ea typeface="ＭＳ ゴシック" panose="020B0609070205080204" pitchFamily="49" charset="-128"/>
              </a:rPr>
              <a:t>）事業費</a:t>
            </a:r>
            <a:r>
              <a:rPr kumimoji="1" lang="en-US" altLang="ja-JP" sz="1100" dirty="0">
                <a:solidFill>
                  <a:schemeClr val="tx1"/>
                </a:solidFill>
                <a:latin typeface="ＭＳ ゴシック" panose="020B0609070205080204" pitchFamily="49" charset="-128"/>
                <a:ea typeface="ＭＳ ゴシック" panose="020B0609070205080204" pitchFamily="49" charset="-128"/>
              </a:rPr>
              <a:t>(</a:t>
            </a:r>
            <a:r>
              <a:rPr kumimoji="1" lang="ja-JP" altLang="en-US" sz="1100" dirty="0">
                <a:solidFill>
                  <a:schemeClr val="tx1"/>
                </a:solidFill>
                <a:latin typeface="ＭＳ ゴシック" panose="020B0609070205080204" pitchFamily="49" charset="-128"/>
                <a:ea typeface="ＭＳ ゴシック" panose="020B0609070205080204" pitchFamily="49" charset="-128"/>
              </a:rPr>
              <a:t>総事業費、補助額）</a:t>
            </a:r>
            <a:endParaRPr kumimoji="1" lang="ja-JP" altLang="en-US" sz="1600" dirty="0">
              <a:solidFill>
                <a:schemeClr val="tx1"/>
              </a:solidFill>
              <a:latin typeface="ＭＳ Ｐゴシック" panose="020B0600070205080204" pitchFamily="50" charset="-128"/>
              <a:ea typeface="ＭＳ Ｐゴシック" panose="020B0600070205080204" pitchFamily="50" charset="-128"/>
            </a:endParaRPr>
          </a:p>
        </p:txBody>
      </p:sp>
      <p:sp>
        <p:nvSpPr>
          <p:cNvPr id="48" name="正方形/長方形 47"/>
          <p:cNvSpPr/>
          <p:nvPr/>
        </p:nvSpPr>
        <p:spPr>
          <a:xfrm>
            <a:off x="159950" y="5071723"/>
            <a:ext cx="4739451" cy="169989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ＭＳ ゴシック" panose="020B0609070205080204" pitchFamily="49" charset="-128"/>
                <a:ea typeface="ＭＳ ゴシック" panose="020B0609070205080204" pitchFamily="49" charset="-128"/>
              </a:rPr>
              <a:t>目標については、以下の視点で記載</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a:t>
            </a:r>
            <a:r>
              <a:rPr kumimoji="1" lang="en-US" altLang="ja-JP" sz="1100" dirty="0">
                <a:solidFill>
                  <a:schemeClr val="tx1"/>
                </a:solidFill>
                <a:latin typeface="ＭＳ ゴシック" panose="020B0609070205080204" pitchFamily="49" charset="-128"/>
                <a:ea typeface="ＭＳ ゴシック" panose="020B0609070205080204" pitchFamily="49" charset="-128"/>
              </a:rPr>
              <a:t>1</a:t>
            </a:r>
            <a:r>
              <a:rPr kumimoji="1" lang="ja-JP" altLang="en-US" sz="1100" dirty="0">
                <a:solidFill>
                  <a:schemeClr val="tx1"/>
                </a:solidFill>
                <a:latin typeface="ＭＳ ゴシック" panose="020B0609070205080204" pitchFamily="49" charset="-128"/>
                <a:ea typeface="ＭＳ ゴシック" panose="020B0609070205080204" pitchFamily="49" charset="-128"/>
              </a:rPr>
              <a:t>）目標（定量目標および定性目標）</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a:t>
            </a:r>
            <a:r>
              <a:rPr kumimoji="1" lang="en-US" altLang="ja-JP" sz="1100" dirty="0">
                <a:solidFill>
                  <a:schemeClr val="tx1"/>
                </a:solidFill>
                <a:latin typeface="ＭＳ ゴシック" panose="020B0609070205080204" pitchFamily="49" charset="-128"/>
                <a:ea typeface="ＭＳ ゴシック" panose="020B0609070205080204" pitchFamily="49" charset="-128"/>
              </a:rPr>
              <a:t>2</a:t>
            </a:r>
            <a:r>
              <a:rPr kumimoji="1" lang="ja-JP" altLang="en-US" sz="1100" dirty="0">
                <a:solidFill>
                  <a:schemeClr val="tx1"/>
                </a:solidFill>
                <a:latin typeface="ＭＳ ゴシック" panose="020B0609070205080204" pitchFamily="49" charset="-128"/>
                <a:ea typeface="ＭＳ ゴシック" panose="020B0609070205080204" pitchFamily="49" charset="-128"/>
              </a:rPr>
              <a:t>）事業の効果</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a:t>
            </a:r>
            <a:r>
              <a:rPr kumimoji="1" lang="en-US" altLang="ja-JP" sz="1100" dirty="0">
                <a:solidFill>
                  <a:schemeClr val="tx1"/>
                </a:solidFill>
                <a:latin typeface="ＭＳ ゴシック" panose="020B0609070205080204" pitchFamily="49" charset="-128"/>
                <a:ea typeface="ＭＳ ゴシック" panose="020B0609070205080204" pitchFamily="49" charset="-128"/>
              </a:rPr>
              <a:t>3</a:t>
            </a:r>
            <a:r>
              <a:rPr kumimoji="1" lang="ja-JP" altLang="en-US" sz="1100" dirty="0">
                <a:solidFill>
                  <a:schemeClr val="tx1"/>
                </a:solidFill>
                <a:latin typeface="ＭＳ ゴシック" panose="020B0609070205080204" pitchFamily="49" charset="-128"/>
                <a:ea typeface="ＭＳ ゴシック" panose="020B0609070205080204" pitchFamily="49" charset="-128"/>
              </a:rPr>
              <a:t>）実現のための課題</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p:txBody>
      </p:sp>
      <p:sp>
        <p:nvSpPr>
          <p:cNvPr id="43" name="四角形: 角を丸くする 33"/>
          <p:cNvSpPr/>
          <p:nvPr/>
        </p:nvSpPr>
        <p:spPr>
          <a:xfrm>
            <a:off x="5245251" y="2101044"/>
            <a:ext cx="1944000" cy="252000"/>
          </a:xfrm>
          <a:prstGeom prst="roundRect">
            <a:avLst>
              <a:gd name="adj" fmla="val 9466"/>
            </a:avLst>
          </a:prstGeom>
          <a:solidFill>
            <a:schemeClr val="accent1">
              <a:lumMod val="60000"/>
              <a:lumOff val="40000"/>
            </a:schemeClr>
          </a:solidFill>
          <a:ln w="19050">
            <a:solidFill>
              <a:schemeClr val="accent1">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t"/>
          <a:lstStyle/>
          <a:p>
            <a:pPr algn="ctr">
              <a:lnSpc>
                <a:spcPts val="1200"/>
              </a:lnSpc>
            </a:pPr>
            <a:r>
              <a:rPr kumimoji="1" lang="en-US" altLang="ja-JP" sz="1200" dirty="0">
                <a:latin typeface="ＭＳ ゴシック" panose="020B0609070205080204" pitchFamily="49" charset="-128"/>
                <a:ea typeface="ＭＳ ゴシック" panose="020B0609070205080204" pitchFamily="49" charset="-128"/>
              </a:rPr>
              <a:t>4.</a:t>
            </a:r>
            <a:r>
              <a:rPr kumimoji="1" lang="ja-JP" altLang="en-US" sz="1200" dirty="0">
                <a:latin typeface="ＭＳ ゴシック" panose="020B0609070205080204" pitchFamily="49" charset="-128"/>
                <a:ea typeface="ＭＳ ゴシック" panose="020B0609070205080204" pitchFamily="49" charset="-128"/>
              </a:rPr>
              <a:t>実施体制</a:t>
            </a:r>
          </a:p>
        </p:txBody>
      </p:sp>
    </p:spTree>
    <p:extLst>
      <p:ext uri="{BB962C8B-B14F-4D97-AF65-F5344CB8AC3E}">
        <p14:creationId xmlns:p14="http://schemas.microsoft.com/office/powerpoint/2010/main" val="47675978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531</TotalTime>
  <Words>180</Words>
  <Application>Microsoft Office PowerPoint</Application>
  <PresentationFormat>A4 210 x 297 mm</PresentationFormat>
  <Paragraphs>27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ＭＳ 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吉浜 武</dc:creator>
  <cp:lastModifiedBy>0006788</cp:lastModifiedBy>
  <cp:revision>70</cp:revision>
  <cp:lastPrinted>2022-02-10T01:56:27Z</cp:lastPrinted>
  <dcterms:created xsi:type="dcterms:W3CDTF">2017-04-10T05:54:08Z</dcterms:created>
  <dcterms:modified xsi:type="dcterms:W3CDTF">2025-04-14T01:09:18Z</dcterms:modified>
</cp:coreProperties>
</file>