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sldIdLst>
    <p:sldId id="290" r:id="rId2"/>
    <p:sldId id="291" r:id="rId3"/>
  </p:sldIdLst>
  <p:sldSz cx="6858000" cy="9906000" type="A4"/>
  <p:notesSz cx="6807200" cy="9939338"/>
  <p:defaultTextStyle>
    <a:defPPr>
      <a:defRPr lang="en-US"/>
    </a:defPPr>
    <a:lvl1pPr marL="0" algn="l" defTabSz="457160" rtl="0" eaLnBrk="1" latinLnBrk="0" hangingPunct="1">
      <a:defRPr sz="1800" kern="1200">
        <a:solidFill>
          <a:schemeClr val="tx1"/>
        </a:solidFill>
        <a:latin typeface="+mn-lt"/>
        <a:ea typeface="+mn-ea"/>
        <a:cs typeface="+mn-cs"/>
      </a:defRPr>
    </a:lvl1pPr>
    <a:lvl2pPr marL="457160" algn="l" defTabSz="457160" rtl="0" eaLnBrk="1" latinLnBrk="0" hangingPunct="1">
      <a:defRPr sz="1800" kern="1200">
        <a:solidFill>
          <a:schemeClr val="tx1"/>
        </a:solidFill>
        <a:latin typeface="+mn-lt"/>
        <a:ea typeface="+mn-ea"/>
        <a:cs typeface="+mn-cs"/>
      </a:defRPr>
    </a:lvl2pPr>
    <a:lvl3pPr marL="914321" algn="l" defTabSz="457160" rtl="0" eaLnBrk="1" latinLnBrk="0" hangingPunct="1">
      <a:defRPr sz="1800" kern="1200">
        <a:solidFill>
          <a:schemeClr val="tx1"/>
        </a:solidFill>
        <a:latin typeface="+mn-lt"/>
        <a:ea typeface="+mn-ea"/>
        <a:cs typeface="+mn-cs"/>
      </a:defRPr>
    </a:lvl3pPr>
    <a:lvl4pPr marL="1371481" algn="l" defTabSz="457160" rtl="0" eaLnBrk="1" latinLnBrk="0" hangingPunct="1">
      <a:defRPr sz="1800" kern="1200">
        <a:solidFill>
          <a:schemeClr val="tx1"/>
        </a:solidFill>
        <a:latin typeface="+mn-lt"/>
        <a:ea typeface="+mn-ea"/>
        <a:cs typeface="+mn-cs"/>
      </a:defRPr>
    </a:lvl4pPr>
    <a:lvl5pPr marL="1828642" algn="l" defTabSz="457160" rtl="0" eaLnBrk="1" latinLnBrk="0" hangingPunct="1">
      <a:defRPr sz="1800" kern="1200">
        <a:solidFill>
          <a:schemeClr val="tx1"/>
        </a:solidFill>
        <a:latin typeface="+mn-lt"/>
        <a:ea typeface="+mn-ea"/>
        <a:cs typeface="+mn-cs"/>
      </a:defRPr>
    </a:lvl5pPr>
    <a:lvl6pPr marL="2285802" algn="l" defTabSz="457160" rtl="0" eaLnBrk="1" latinLnBrk="0" hangingPunct="1">
      <a:defRPr sz="1800" kern="1200">
        <a:solidFill>
          <a:schemeClr val="tx1"/>
        </a:solidFill>
        <a:latin typeface="+mn-lt"/>
        <a:ea typeface="+mn-ea"/>
        <a:cs typeface="+mn-cs"/>
      </a:defRPr>
    </a:lvl6pPr>
    <a:lvl7pPr marL="2742963" algn="l" defTabSz="457160" rtl="0" eaLnBrk="1" latinLnBrk="0" hangingPunct="1">
      <a:defRPr sz="1800" kern="1200">
        <a:solidFill>
          <a:schemeClr val="tx1"/>
        </a:solidFill>
        <a:latin typeface="+mn-lt"/>
        <a:ea typeface="+mn-ea"/>
        <a:cs typeface="+mn-cs"/>
      </a:defRPr>
    </a:lvl7pPr>
    <a:lvl8pPr marL="3200123" algn="l" defTabSz="457160" rtl="0" eaLnBrk="1" latinLnBrk="0" hangingPunct="1">
      <a:defRPr sz="1800" kern="1200">
        <a:solidFill>
          <a:schemeClr val="tx1"/>
        </a:solidFill>
        <a:latin typeface="+mn-lt"/>
        <a:ea typeface="+mn-ea"/>
        <a:cs typeface="+mn-cs"/>
      </a:defRPr>
    </a:lvl8pPr>
    <a:lvl9pPr marL="3657284" algn="l" defTabSz="45716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4269" userDrawn="1">
          <p15:clr>
            <a:srgbClr val="A4A3A4"/>
          </p15:clr>
        </p15:guide>
        <p15:guide id="4" pos="96" userDrawn="1">
          <p15:clr>
            <a:srgbClr val="A4A3A4"/>
          </p15:clr>
        </p15:guide>
        <p15:guide id="5" pos="4224" userDrawn="1">
          <p15:clr>
            <a:srgbClr val="A4A3A4"/>
          </p15:clr>
        </p15:guide>
        <p15:guide id="6" pos="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富田　誠" initials="富田　誠" lastIdx="1" clrIdx="0">
    <p:extLst>
      <p:ext uri="{19B8F6BF-5375-455C-9EA6-DF929625EA0E}">
        <p15:presenceInfo xmlns:p15="http://schemas.microsoft.com/office/powerpoint/2012/main" userId="S::278259@cc.u-tokai.ac.jp::ca5f490c-6bfd-4c2c-98f8-2206a4ef2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472C4"/>
    <a:srgbClr val="F7B56B"/>
    <a:srgbClr val="203864"/>
    <a:srgbClr val="3DB9AA"/>
    <a:srgbClr val="FFFBA6"/>
    <a:srgbClr val="BDB5B5"/>
    <a:srgbClr val="F8FF90"/>
    <a:srgbClr val="EF866B"/>
    <a:srgbClr val="59CD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6208"/>
  </p:normalViewPr>
  <p:slideViewPr>
    <p:cSldViewPr snapToGrid="0" snapToObjects="1">
      <p:cViewPr varScale="1">
        <p:scale>
          <a:sx n="77" d="100"/>
          <a:sy n="77" d="100"/>
        </p:scale>
        <p:origin x="3264" y="102"/>
      </p:cViewPr>
      <p:guideLst>
        <p:guide orient="horz" pos="3120"/>
        <p:guide pos="2160"/>
        <p:guide pos="4269"/>
        <p:guide pos="96"/>
        <p:guide pos="4224"/>
        <p:guide pos="6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108545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lstStyle>
            <a:lvl1pPr algn="l">
              <a:defRPr b="1" spc="30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4623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normAutofit/>
          </a:bodyPr>
          <a:lstStyle>
            <a:lvl1pPr algn="l">
              <a:defRPr sz="2400" b="1" spc="250" baseline="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54690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4800" cy="1067931"/>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149814"/>
            <a:ext cx="5915025" cy="677246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5/1/2025</a:t>
            </a:fld>
            <a:endParaRPr lang="en-US" dirty="0"/>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3039470641"/>
      </p:ext>
    </p:extLst>
  </p:cSld>
  <p:clrMap bg1="lt1" tx1="dk1" bg2="lt2" tx2="dk2" accent1="accent1" accent2="accent2" accent3="accent3" accent4="accent4" accent5="accent5" accent6="accent6" hlink="hlink" folHlink="folHlink"/>
  <p:sldLayoutIdLst>
    <p:sldLayoutId id="2147483701" r:id="rId1"/>
    <p:sldLayoutId id="2147483706" r:id="rId2"/>
    <p:sldLayoutId id="2147483707" r:id="rId3"/>
  </p:sldLayoutIdLst>
  <p:txStyles>
    <p:titleStyle>
      <a:lvl1pPr algn="l" defTabSz="685769" rtl="0" eaLnBrk="1" latinLnBrk="0" hangingPunct="1">
        <a:lnSpc>
          <a:spcPct val="90000"/>
        </a:lnSpc>
        <a:spcBef>
          <a:spcPct val="0"/>
        </a:spcBef>
        <a:buNone/>
        <a:defRPr kumimoji="1" sz="2400" b="1" kern="1200">
          <a:solidFill>
            <a:schemeClr val="tx1"/>
          </a:solidFill>
          <a:latin typeface="+mj-lt"/>
          <a:ea typeface="+mj-ea"/>
          <a:cs typeface="+mj-cs"/>
        </a:defRPr>
      </a:lvl1pPr>
    </p:titleStyle>
    <p:bodyStyle>
      <a:lvl1pPr marL="0" indent="0" algn="l" defTabSz="685769" rtl="0" eaLnBrk="1" latinLnBrk="0" hangingPunct="1">
        <a:lnSpc>
          <a:spcPct val="90000"/>
        </a:lnSpc>
        <a:spcBef>
          <a:spcPts val="750"/>
        </a:spcBef>
        <a:buFont typeface="Arial" panose="020B0604020202020204" pitchFamily="34" charset="0"/>
        <a:buNone/>
        <a:defRPr kumimoji="1" sz="1200" kern="1200" spc="100" baseline="0">
          <a:solidFill>
            <a:schemeClr val="tx1"/>
          </a:solidFill>
          <a:latin typeface="+mn-lt"/>
          <a:ea typeface="+mn-ea"/>
          <a:cs typeface="+mn-cs"/>
        </a:defRPr>
      </a:lvl1pPr>
      <a:lvl2pPr marL="342884"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2pPr>
      <a:lvl3pPr marL="685769"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3pPr>
      <a:lvl4pPr marL="1028654"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4pPr>
      <a:lvl5pPr marL="1371539"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5pPr>
      <a:lvl6pPr marL="188586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50"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3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19"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9" rtl="0" eaLnBrk="1" latinLnBrk="0" hangingPunct="1">
        <a:defRPr kumimoji="1" sz="1350" kern="1200">
          <a:solidFill>
            <a:schemeClr val="tx1"/>
          </a:solidFill>
          <a:latin typeface="+mn-lt"/>
          <a:ea typeface="+mn-ea"/>
          <a:cs typeface="+mn-cs"/>
        </a:defRPr>
      </a:lvl1pPr>
      <a:lvl2pPr marL="342884" algn="l" defTabSz="685769" rtl="0" eaLnBrk="1" latinLnBrk="0" hangingPunct="1">
        <a:defRPr kumimoji="1" sz="1350" kern="1200">
          <a:solidFill>
            <a:schemeClr val="tx1"/>
          </a:solidFill>
          <a:latin typeface="+mn-lt"/>
          <a:ea typeface="+mn-ea"/>
          <a:cs typeface="+mn-cs"/>
        </a:defRPr>
      </a:lvl2pPr>
      <a:lvl3pPr marL="685769" algn="l" defTabSz="685769" rtl="0" eaLnBrk="1" latinLnBrk="0" hangingPunct="1">
        <a:defRPr kumimoji="1" sz="1350" kern="1200">
          <a:solidFill>
            <a:schemeClr val="tx1"/>
          </a:solidFill>
          <a:latin typeface="+mn-lt"/>
          <a:ea typeface="+mn-ea"/>
          <a:cs typeface="+mn-cs"/>
        </a:defRPr>
      </a:lvl3pPr>
      <a:lvl4pPr marL="1028654" algn="l" defTabSz="685769" rtl="0" eaLnBrk="1" latinLnBrk="0" hangingPunct="1">
        <a:defRPr kumimoji="1" sz="1350" kern="1200">
          <a:solidFill>
            <a:schemeClr val="tx1"/>
          </a:solidFill>
          <a:latin typeface="+mn-lt"/>
          <a:ea typeface="+mn-ea"/>
          <a:cs typeface="+mn-cs"/>
        </a:defRPr>
      </a:lvl4pPr>
      <a:lvl5pPr marL="1371539" algn="l" defTabSz="685769" rtl="0" eaLnBrk="1" latinLnBrk="0" hangingPunct="1">
        <a:defRPr kumimoji="1" sz="1350" kern="1200">
          <a:solidFill>
            <a:schemeClr val="tx1"/>
          </a:solidFill>
          <a:latin typeface="+mn-lt"/>
          <a:ea typeface="+mn-ea"/>
          <a:cs typeface="+mn-cs"/>
        </a:defRPr>
      </a:lvl5pPr>
      <a:lvl6pPr marL="1714423" algn="l" defTabSz="685769" rtl="0" eaLnBrk="1" latinLnBrk="0" hangingPunct="1">
        <a:defRPr kumimoji="1" sz="1350" kern="1200">
          <a:solidFill>
            <a:schemeClr val="tx1"/>
          </a:solidFill>
          <a:latin typeface="+mn-lt"/>
          <a:ea typeface="+mn-ea"/>
          <a:cs typeface="+mn-cs"/>
        </a:defRPr>
      </a:lvl6pPr>
      <a:lvl7pPr marL="2057308" algn="l" defTabSz="685769" rtl="0" eaLnBrk="1" latinLnBrk="0" hangingPunct="1">
        <a:defRPr kumimoji="1" sz="1350" kern="1200">
          <a:solidFill>
            <a:schemeClr val="tx1"/>
          </a:solidFill>
          <a:latin typeface="+mn-lt"/>
          <a:ea typeface="+mn-ea"/>
          <a:cs typeface="+mn-cs"/>
        </a:defRPr>
      </a:lvl7pPr>
      <a:lvl8pPr marL="2400192" algn="l" defTabSz="685769" rtl="0" eaLnBrk="1" latinLnBrk="0" hangingPunct="1">
        <a:defRPr kumimoji="1" sz="1350" kern="1200">
          <a:solidFill>
            <a:schemeClr val="tx1"/>
          </a:solidFill>
          <a:latin typeface="+mn-lt"/>
          <a:ea typeface="+mn-ea"/>
          <a:cs typeface="+mn-cs"/>
        </a:defRPr>
      </a:lvl8pPr>
      <a:lvl9pPr marL="2743076" algn="l" defTabSz="685769"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2"/>
          <a:srcRect l="15095" r="15820"/>
          <a:stretch/>
        </p:blipFill>
        <p:spPr>
          <a:xfrm>
            <a:off x="-13076" y="0"/>
            <a:ext cx="6894344" cy="1733274"/>
          </a:xfrm>
          <a:prstGeom prst="rect">
            <a:avLst/>
          </a:prstGeom>
          <a:solidFill>
            <a:schemeClr val="bg1"/>
          </a:solidFill>
        </p:spPr>
      </p:pic>
      <p:pic>
        <p:nvPicPr>
          <p:cNvPr id="25" name="図 24"/>
          <p:cNvPicPr>
            <a:picLocks noChangeAspect="1"/>
          </p:cNvPicPr>
          <p:nvPr/>
        </p:nvPicPr>
        <p:blipFill rotWithShape="1">
          <a:blip r:embed="rId3">
            <a:duotone>
              <a:prstClr val="black"/>
              <a:schemeClr val="accent6">
                <a:tint val="45000"/>
                <a:satMod val="400000"/>
              </a:schemeClr>
            </a:duotone>
          </a:blip>
          <a:srcRect l="5921" b="-1231"/>
          <a:stretch/>
        </p:blipFill>
        <p:spPr>
          <a:xfrm>
            <a:off x="1569" y="8864"/>
            <a:ext cx="6860085" cy="560013"/>
          </a:xfrm>
          <a:prstGeom prst="rect">
            <a:avLst/>
          </a:prstGeom>
          <a:solidFill>
            <a:schemeClr val="accent4">
              <a:lumMod val="20000"/>
              <a:lumOff val="80000"/>
            </a:schemeClr>
          </a:solidFill>
        </p:spPr>
      </p:pic>
      <p:sp>
        <p:nvSpPr>
          <p:cNvPr id="22" name="正方形/長方形 21"/>
          <p:cNvSpPr/>
          <p:nvPr/>
        </p:nvSpPr>
        <p:spPr>
          <a:xfrm>
            <a:off x="99351" y="2176805"/>
            <a:ext cx="6676862" cy="1246495"/>
          </a:xfrm>
          <a:prstGeom prst="rect">
            <a:avLst/>
          </a:prstGeom>
          <a:ln>
            <a:noFill/>
          </a:ln>
        </p:spPr>
        <p:txBody>
          <a:bodyPr wrap="square">
            <a:spAutoFit/>
          </a:bodyPr>
          <a:lstStyle/>
          <a:p>
            <a:pPr marL="285738" indent="-285738">
              <a:lnSpc>
                <a:spcPts val="1500"/>
              </a:lnSpc>
              <a:buClr>
                <a:schemeClr val="accent1">
                  <a:lumMod val="50000"/>
                </a:schemeClr>
              </a:buClr>
              <a:buFont typeface="Wingdings" panose="05000000000000000000" pitchFamily="2" charset="2"/>
              <a:buChar char="n"/>
            </a:pPr>
            <a:r>
              <a:rPr lang="ja-JP" altLang="en-US" sz="1100" b="1" dirty="0"/>
              <a:t>対象事業所</a:t>
            </a:r>
            <a:r>
              <a:rPr lang="ja-JP" altLang="en-US" sz="1100" dirty="0"/>
              <a:t>：</a:t>
            </a:r>
            <a:r>
              <a:rPr lang="ja-JP" altLang="en-US" sz="1100" b="1" dirty="0">
                <a:solidFill>
                  <a:srgbClr val="0070C0"/>
                </a:solidFill>
              </a:rPr>
              <a:t>事業所運営に係る対象経費が高騰している介護サービス事業所・施設</a:t>
            </a:r>
            <a:r>
              <a:rPr lang="ja-JP" altLang="en-US" sz="1100" dirty="0">
                <a:solidFill>
                  <a:srgbClr val="FF0000"/>
                </a:solidFill>
              </a:rPr>
              <a:t>（</a:t>
            </a:r>
            <a:r>
              <a:rPr lang="ja-JP" altLang="en-US" sz="1100" u="sng" dirty="0">
                <a:solidFill>
                  <a:srgbClr val="FF0000"/>
                </a:solidFill>
              </a:rPr>
              <a:t>医療みなし事業所等を除く。</a:t>
            </a:r>
            <a:r>
              <a:rPr lang="ja-JP" altLang="en-US" sz="1100" dirty="0"/>
              <a:t>裏面をご確認ください。）</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b="1" dirty="0"/>
              <a:t>支援対象経費</a:t>
            </a:r>
            <a:r>
              <a:rPr lang="ja-JP" altLang="en-US" sz="1100" dirty="0"/>
              <a:t>：</a:t>
            </a:r>
            <a:r>
              <a:rPr lang="ja-JP" altLang="en-US" sz="1100" b="1" dirty="0">
                <a:solidFill>
                  <a:srgbClr val="0070C0"/>
                </a:solidFill>
              </a:rPr>
              <a:t>電気料金、ガス、ガソリン等の燃料、食料品等の高騰分</a:t>
            </a:r>
            <a:endParaRPr lang="en-US" altLang="ja-JP" sz="1100" b="1" dirty="0">
              <a:solidFill>
                <a:srgbClr val="0070C0"/>
              </a:solidFill>
            </a:endParaRPr>
          </a:p>
          <a:p>
            <a:pPr>
              <a:lnSpc>
                <a:spcPts val="1500"/>
              </a:lnSpc>
              <a:buClr>
                <a:schemeClr val="accent1">
                  <a:lumMod val="50000"/>
                </a:schemeClr>
              </a:buClr>
            </a:pPr>
            <a:r>
              <a:rPr lang="ja-JP" altLang="en-US" sz="1100" dirty="0"/>
              <a:t>　　（支援対象経費の令和４年度と令和６年度を比較して増加した高騰分：</a:t>
            </a:r>
            <a:r>
              <a:rPr lang="ja-JP" altLang="en-US" sz="1100" u="sng" dirty="0">
                <a:solidFill>
                  <a:srgbClr val="FF0000"/>
                </a:solidFill>
              </a:rPr>
              <a:t>消費税を除く</a:t>
            </a:r>
            <a:r>
              <a:rPr lang="ja-JP" altLang="en-US" sz="1100" dirty="0"/>
              <a:t>）</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b="1" dirty="0"/>
              <a:t>助成上限額</a:t>
            </a:r>
            <a:r>
              <a:rPr lang="ja-JP" altLang="en-US" sz="1100" dirty="0"/>
              <a:t>： サービス類型毎に設定（当該事業の交付要綱をご確認ください。）</a:t>
            </a:r>
            <a:endParaRPr lang="en-US" altLang="ja-JP" sz="1100" dirty="0"/>
          </a:p>
          <a:p>
            <a:pPr>
              <a:lnSpc>
                <a:spcPts val="1500"/>
              </a:lnSpc>
              <a:buClr>
                <a:schemeClr val="accent1">
                  <a:lumMod val="50000"/>
                </a:schemeClr>
              </a:buClr>
            </a:pPr>
            <a:r>
              <a:rPr lang="ja-JP" altLang="en-US" sz="1100" dirty="0"/>
              <a:t>　　　　　　　</a:t>
            </a:r>
            <a:endParaRPr lang="en-US" altLang="ja-JP" sz="1100" dirty="0"/>
          </a:p>
        </p:txBody>
      </p:sp>
      <p:sp>
        <p:nvSpPr>
          <p:cNvPr id="7" name="テキスト ボックス 6"/>
          <p:cNvSpPr txBox="1"/>
          <p:nvPr/>
        </p:nvSpPr>
        <p:spPr>
          <a:xfrm>
            <a:off x="47717" y="119901"/>
            <a:ext cx="6591301" cy="400110"/>
          </a:xfrm>
          <a:prstGeom prst="rect">
            <a:avLst/>
          </a:prstGeom>
          <a:noFill/>
        </p:spPr>
        <p:txBody>
          <a:bodyPr wrap="square" rtlCol="0">
            <a:spAutoFit/>
          </a:bodyPr>
          <a:lstStyle/>
          <a:p>
            <a:pPr algn="ctr"/>
            <a:r>
              <a:rPr kumimoji="1" lang="ja-JP" altLang="en-US" sz="2000" b="1" dirty="0">
                <a:solidFill>
                  <a:schemeClr val="bg1"/>
                </a:solidFill>
              </a:rPr>
              <a:t>沖縄県介護サービス事業所等物価高騰対策支援事業</a:t>
            </a:r>
          </a:p>
        </p:txBody>
      </p:sp>
      <p:sp>
        <p:nvSpPr>
          <p:cNvPr id="8" name="テキスト ボックス 7"/>
          <p:cNvSpPr txBox="1"/>
          <p:nvPr/>
        </p:nvSpPr>
        <p:spPr>
          <a:xfrm>
            <a:off x="123376" y="646303"/>
            <a:ext cx="6734628" cy="931217"/>
          </a:xfrm>
          <a:prstGeom prst="rect">
            <a:avLst/>
          </a:prstGeom>
          <a:noFill/>
        </p:spPr>
        <p:txBody>
          <a:bodyPr wrap="square" rtlCol="0">
            <a:spAutoFit/>
          </a:bodyPr>
          <a:lstStyle/>
          <a:p>
            <a:r>
              <a:rPr kumimoji="1" lang="ja-JP" altLang="en-US" sz="1817" b="1" u="sng" dirty="0">
                <a:solidFill>
                  <a:srgbClr val="0070C0"/>
                </a:solidFill>
              </a:rPr>
              <a:t>介護サービス事業所・施設</a:t>
            </a:r>
            <a:r>
              <a:rPr kumimoji="1" lang="ja-JP" altLang="en-US" sz="1817" b="1" dirty="0"/>
              <a:t>が、</a:t>
            </a:r>
            <a:r>
              <a:rPr kumimoji="1" lang="ja-JP" altLang="en-US" sz="1817" b="1" u="sng" dirty="0">
                <a:solidFill>
                  <a:srgbClr val="FF0000"/>
                </a:solidFill>
              </a:rPr>
              <a:t>電気代・ガス・燃料・食料品等の物価高騰等</a:t>
            </a:r>
            <a:r>
              <a:rPr kumimoji="1" lang="ja-JP" altLang="en-US" sz="1817" b="1" dirty="0"/>
              <a:t>による影響を受けていることから、</a:t>
            </a:r>
            <a:r>
              <a:rPr kumimoji="1" lang="ja-JP" altLang="en-US" sz="1817" b="1" u="sng" dirty="0">
                <a:solidFill>
                  <a:srgbClr val="FF0000"/>
                </a:solidFill>
              </a:rPr>
              <a:t>対象経費の</a:t>
            </a:r>
            <a:r>
              <a:rPr kumimoji="1" lang="ja-JP" altLang="en-US" sz="1817" b="1" u="sng" dirty="0">
                <a:solidFill>
                  <a:srgbClr val="FF0000"/>
                </a:solidFill>
                <a:effectLst>
                  <a:outerShdw blurRad="38100" dist="38100" dir="2700000" algn="tl">
                    <a:srgbClr val="000000">
                      <a:alpha val="43137"/>
                    </a:srgbClr>
                  </a:outerShdw>
                </a:effectLst>
              </a:rPr>
              <a:t>物価高騰分</a:t>
            </a:r>
            <a:r>
              <a:rPr kumimoji="1" lang="ja-JP" altLang="en-US" sz="1817" b="1" u="sng" dirty="0">
                <a:solidFill>
                  <a:srgbClr val="FF0000"/>
                </a:solidFill>
              </a:rPr>
              <a:t>に対して支援</a:t>
            </a:r>
            <a:r>
              <a:rPr kumimoji="1" lang="ja-JP" altLang="en-US" sz="1817" b="1" dirty="0"/>
              <a:t>を行います。</a:t>
            </a:r>
          </a:p>
        </p:txBody>
      </p:sp>
      <p:sp>
        <p:nvSpPr>
          <p:cNvPr id="33" name="正方形/長方形 32"/>
          <p:cNvSpPr/>
          <p:nvPr/>
        </p:nvSpPr>
        <p:spPr>
          <a:xfrm>
            <a:off x="5225" y="1785648"/>
            <a:ext cx="6852775" cy="367712"/>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17" b="1" dirty="0"/>
              <a:t>事業概要</a:t>
            </a:r>
          </a:p>
        </p:txBody>
      </p:sp>
      <p:sp>
        <p:nvSpPr>
          <p:cNvPr id="35" name="正方形/長方形 34"/>
          <p:cNvSpPr/>
          <p:nvPr/>
        </p:nvSpPr>
        <p:spPr>
          <a:xfrm>
            <a:off x="-13076" y="3313491"/>
            <a:ext cx="6870032" cy="36771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17" b="1" dirty="0"/>
              <a:t>申請方法等</a:t>
            </a:r>
          </a:p>
        </p:txBody>
      </p:sp>
      <p:sp>
        <p:nvSpPr>
          <p:cNvPr id="37" name="正方形/長方形 36"/>
          <p:cNvSpPr/>
          <p:nvPr/>
        </p:nvSpPr>
        <p:spPr>
          <a:xfrm>
            <a:off x="-7060" y="9324975"/>
            <a:ext cx="6894340" cy="57839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17" dirty="0"/>
          </a:p>
        </p:txBody>
      </p:sp>
      <p:sp>
        <p:nvSpPr>
          <p:cNvPr id="36" name="テキスト ボックス 35"/>
          <p:cNvSpPr txBox="1"/>
          <p:nvPr/>
        </p:nvSpPr>
        <p:spPr>
          <a:xfrm>
            <a:off x="5225" y="9194040"/>
            <a:ext cx="1203051" cy="276999"/>
          </a:xfrm>
          <a:prstGeom prst="rect">
            <a:avLst/>
          </a:prstGeom>
          <a:solidFill>
            <a:srgbClr val="F7B56B"/>
          </a:solidFill>
        </p:spPr>
        <p:txBody>
          <a:bodyPr wrap="square" rtlCol="0">
            <a:spAutoFit/>
          </a:bodyPr>
          <a:lstStyle/>
          <a:p>
            <a:pPr algn="ctr"/>
            <a:r>
              <a:rPr kumimoji="1" lang="ja-JP" altLang="en-US" sz="1200" b="1" dirty="0"/>
              <a:t>お問合せ先</a:t>
            </a:r>
            <a:endParaRPr kumimoji="1" lang="en-US" altLang="ja-JP" sz="1200" b="1" dirty="0"/>
          </a:p>
        </p:txBody>
      </p:sp>
      <p:sp>
        <p:nvSpPr>
          <p:cNvPr id="46" name="テキスト ボックス 45"/>
          <p:cNvSpPr txBox="1"/>
          <p:nvPr/>
        </p:nvSpPr>
        <p:spPr>
          <a:xfrm>
            <a:off x="123376" y="3785166"/>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１</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支援の対象事業所、経費などについて確認</a:t>
            </a:r>
            <a:endParaRPr kumimoji="1" lang="en-US" altLang="ja-JP" sz="1400" b="1" dirty="0">
              <a:solidFill>
                <a:schemeClr val="accent1">
                  <a:lumMod val="50000"/>
                </a:schemeClr>
              </a:solidFill>
            </a:endParaRPr>
          </a:p>
        </p:txBody>
      </p:sp>
      <p:cxnSp>
        <p:nvCxnSpPr>
          <p:cNvPr id="47" name="直線コネクタ 46"/>
          <p:cNvCxnSpPr/>
          <p:nvPr/>
        </p:nvCxnSpPr>
        <p:spPr>
          <a:xfrm>
            <a:off x="234833" y="4092943"/>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213421" y="4089085"/>
            <a:ext cx="6259892" cy="278923"/>
          </a:xfrm>
          <a:prstGeom prst="rect">
            <a:avLst/>
          </a:prstGeom>
        </p:spPr>
        <p:txBody>
          <a:bodyPr wrap="square">
            <a:spAutoFit/>
          </a:bodyPr>
          <a:lstStyle/>
          <a:p>
            <a:pPr>
              <a:lnSpc>
                <a:spcPts val="1500"/>
              </a:lnSpc>
              <a:buClr>
                <a:schemeClr val="accent1">
                  <a:lumMod val="50000"/>
                </a:schemeClr>
              </a:buClr>
            </a:pPr>
            <a:r>
              <a:rPr lang="ja-JP" altLang="en-US" sz="1100" dirty="0"/>
              <a:t>県</a:t>
            </a:r>
            <a:r>
              <a:rPr lang="en-US" altLang="ja-JP" sz="1100" dirty="0"/>
              <a:t>HP</a:t>
            </a:r>
            <a:r>
              <a:rPr lang="ja-JP" altLang="en-US" sz="1100" dirty="0"/>
              <a:t>等により支援対象事業所や対象経費について確認し、申請額を算定します。</a:t>
            </a:r>
            <a:endParaRPr lang="en-US" altLang="ja-JP" sz="1100" dirty="0"/>
          </a:p>
        </p:txBody>
      </p:sp>
      <p:sp>
        <p:nvSpPr>
          <p:cNvPr id="51" name="正方形/長方形 50"/>
          <p:cNvSpPr/>
          <p:nvPr/>
        </p:nvSpPr>
        <p:spPr>
          <a:xfrm>
            <a:off x="202233" y="4597944"/>
            <a:ext cx="6259892" cy="477054"/>
          </a:xfrm>
          <a:prstGeom prst="rect">
            <a:avLst/>
          </a:prstGeom>
        </p:spPr>
        <p:txBody>
          <a:bodyPr wrap="square">
            <a:spAutoFit/>
          </a:bodyPr>
          <a:lstStyle/>
          <a:p>
            <a:pPr>
              <a:lnSpc>
                <a:spcPts val="1500"/>
              </a:lnSpc>
              <a:buClr>
                <a:schemeClr val="accent1">
                  <a:lumMod val="50000"/>
                </a:schemeClr>
              </a:buClr>
            </a:pPr>
            <a:r>
              <a:rPr lang="en-US" altLang="ja-JP" sz="1100" dirty="0"/>
              <a:t>※</a:t>
            </a:r>
            <a:r>
              <a:rPr lang="ja-JP" altLang="en-US" sz="1100" dirty="0"/>
              <a:t>　</a:t>
            </a:r>
            <a:r>
              <a:rPr lang="ja-JP" altLang="en-US" sz="1100" b="1" dirty="0">
                <a:solidFill>
                  <a:srgbClr val="FF0000"/>
                </a:solidFill>
              </a:rPr>
              <a:t>領収証等の証拠となる書類は事業所等において保管してください。</a:t>
            </a:r>
            <a:endParaRPr lang="en-US" altLang="ja-JP" sz="1100" b="1" dirty="0">
              <a:solidFill>
                <a:srgbClr val="FF0000"/>
              </a:solidFill>
            </a:endParaRPr>
          </a:p>
          <a:p>
            <a:pPr>
              <a:lnSpc>
                <a:spcPts val="1500"/>
              </a:lnSpc>
              <a:buClr>
                <a:schemeClr val="accent1">
                  <a:lumMod val="50000"/>
                </a:schemeClr>
              </a:buClr>
            </a:pPr>
            <a:r>
              <a:rPr lang="ja-JP" altLang="en-US" sz="1100" b="1" dirty="0">
                <a:solidFill>
                  <a:srgbClr val="FF0000"/>
                </a:solidFill>
              </a:rPr>
              <a:t>　　（申請後、事業完了の翌年度から５年間の保存が必要です）</a:t>
            </a:r>
            <a:endParaRPr lang="en-US" altLang="ja-JP" sz="1100" b="1" dirty="0">
              <a:solidFill>
                <a:srgbClr val="FF0000"/>
              </a:solidFill>
            </a:endParaRPr>
          </a:p>
        </p:txBody>
      </p:sp>
      <p:sp>
        <p:nvSpPr>
          <p:cNvPr id="52" name="テキスト ボックス 51"/>
          <p:cNvSpPr txBox="1"/>
          <p:nvPr/>
        </p:nvSpPr>
        <p:spPr>
          <a:xfrm>
            <a:off x="123376" y="5104616"/>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２</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交付申請書を作成、提出</a:t>
            </a:r>
            <a:endParaRPr kumimoji="1" lang="en-US" altLang="ja-JP" sz="1400" b="1" dirty="0">
              <a:solidFill>
                <a:schemeClr val="accent1">
                  <a:lumMod val="50000"/>
                </a:schemeClr>
              </a:solidFill>
            </a:endParaRPr>
          </a:p>
        </p:txBody>
      </p:sp>
      <p:cxnSp>
        <p:nvCxnSpPr>
          <p:cNvPr id="53" name="直線コネクタ 52"/>
          <p:cNvCxnSpPr/>
          <p:nvPr/>
        </p:nvCxnSpPr>
        <p:spPr>
          <a:xfrm>
            <a:off x="295420" y="5414892"/>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170208" y="5470885"/>
            <a:ext cx="6561536" cy="1240724"/>
          </a:xfrm>
          <a:prstGeom prst="rect">
            <a:avLst/>
          </a:prstGeom>
        </p:spPr>
        <p:txBody>
          <a:bodyPr wrap="square">
            <a:spAutoFit/>
          </a:bodyPr>
          <a:lstStyle/>
          <a:p>
            <a:pPr marL="171450" indent="-171450">
              <a:lnSpc>
                <a:spcPts val="1500"/>
              </a:lnSpc>
              <a:buClr>
                <a:schemeClr val="accent1">
                  <a:lumMod val="50000"/>
                </a:schemeClr>
              </a:buClr>
              <a:buFont typeface="Wingdings" panose="05000000000000000000" pitchFamily="2" charset="2"/>
              <a:buChar char="n"/>
            </a:pPr>
            <a:r>
              <a:rPr lang="ja-JP" altLang="en-US" sz="1100" dirty="0"/>
              <a:t>ＨＰに掲載されている申請書記載方法を確認の上、所定の様式により作成してください。</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申請時に必要な書類は、「補助金精算交付申請書」エクセルファイルで作成した申請書と別表１から別表３まで、及び振込先口座がわかる通帳の写し（表紙、表紙の裏面）となります。</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t>申請書の提出は、</a:t>
            </a:r>
            <a:r>
              <a:rPr lang="ja-JP" altLang="en-US" sz="1100" b="1" u="sng" dirty="0">
                <a:solidFill>
                  <a:srgbClr val="FF0000"/>
                </a:solidFill>
              </a:rPr>
              <a:t>沖縄県電子申請システム</a:t>
            </a:r>
            <a:r>
              <a:rPr lang="ja-JP" altLang="en-US" sz="1100" dirty="0"/>
              <a:t>で行います。（郵送は不要です。）</a:t>
            </a:r>
            <a:endParaRPr lang="en-US" altLang="ja-JP" sz="1100" dirty="0"/>
          </a:p>
          <a:p>
            <a:pPr>
              <a:lnSpc>
                <a:spcPts val="1500"/>
              </a:lnSpc>
              <a:buClr>
                <a:schemeClr val="accent1">
                  <a:lumMod val="50000"/>
                </a:schemeClr>
              </a:buClr>
            </a:pPr>
            <a:r>
              <a:rPr lang="ja-JP" altLang="en-US" sz="1100" dirty="0"/>
              <a:t>　 </a:t>
            </a:r>
            <a:r>
              <a:rPr lang="en-US" altLang="ja-JP" sz="1100" dirty="0"/>
              <a:t>※</a:t>
            </a:r>
            <a:r>
              <a:rPr lang="ja-JP" altLang="en-US" sz="1100" dirty="0"/>
              <a:t>沖縄県電子申請システムのリンク先は沖縄県ホームページにも掲載しております。</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b="1" dirty="0">
                <a:solidFill>
                  <a:srgbClr val="FF0000"/>
                </a:solidFill>
              </a:rPr>
              <a:t>申請期間：令和７年５月１日（木）から令和７年６月</a:t>
            </a:r>
            <a:r>
              <a:rPr lang="en-US" altLang="ja-JP" sz="1100" b="1" dirty="0">
                <a:solidFill>
                  <a:srgbClr val="FF0000"/>
                </a:solidFill>
              </a:rPr>
              <a:t>30</a:t>
            </a:r>
            <a:r>
              <a:rPr lang="ja-JP" altLang="en-US" sz="1100" b="1" dirty="0">
                <a:solidFill>
                  <a:srgbClr val="FF0000"/>
                </a:solidFill>
              </a:rPr>
              <a:t>日（月）まで　</a:t>
            </a:r>
            <a:r>
              <a:rPr lang="ja-JP" altLang="en-US" sz="1100" dirty="0"/>
              <a:t>　　　　　　　</a:t>
            </a:r>
            <a:endParaRPr lang="en-US" altLang="ja-JP" sz="1100" dirty="0"/>
          </a:p>
        </p:txBody>
      </p:sp>
      <p:sp>
        <p:nvSpPr>
          <p:cNvPr id="55" name="テキスト ボックス 54"/>
          <p:cNvSpPr txBox="1"/>
          <p:nvPr/>
        </p:nvSpPr>
        <p:spPr>
          <a:xfrm>
            <a:off x="191045" y="6794561"/>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３</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補助金の交付</a:t>
            </a:r>
            <a:endParaRPr kumimoji="1" lang="en-US" altLang="ja-JP" sz="1400" b="1" dirty="0">
              <a:solidFill>
                <a:schemeClr val="accent1">
                  <a:lumMod val="50000"/>
                </a:schemeClr>
              </a:solidFill>
            </a:endParaRPr>
          </a:p>
        </p:txBody>
      </p:sp>
      <p:cxnSp>
        <p:nvCxnSpPr>
          <p:cNvPr id="56" name="直線コネクタ 55"/>
          <p:cNvCxnSpPr/>
          <p:nvPr/>
        </p:nvCxnSpPr>
        <p:spPr>
          <a:xfrm>
            <a:off x="299457" y="7102338"/>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52289" y="7153230"/>
            <a:ext cx="6382156" cy="861774"/>
          </a:xfrm>
          <a:prstGeom prst="rect">
            <a:avLst/>
          </a:prstGeom>
        </p:spPr>
        <p:txBody>
          <a:bodyPr wrap="square">
            <a:spAutoFit/>
          </a:bodyPr>
          <a:lstStyle/>
          <a:p>
            <a:pPr marL="171450" indent="-171450">
              <a:lnSpc>
                <a:spcPts val="1500"/>
              </a:lnSpc>
              <a:buClr>
                <a:schemeClr val="accent1">
                  <a:lumMod val="50000"/>
                </a:schemeClr>
              </a:buClr>
              <a:buFont typeface="Wingdings" panose="05000000000000000000" pitchFamily="2" charset="2"/>
              <a:buChar char="n"/>
            </a:pPr>
            <a:r>
              <a:rPr lang="ja-JP" altLang="en-US" sz="1100" dirty="0"/>
              <a:t>申請内容を審査、確認後、交付決定通知書を送付し、申請書に記載の口座へ補助金を交付します。</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t>実績報告及び請求書は、当課から求められた場合にご提出ください。</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t>補助金の交付後、その後の対象経費の実績を確認する調査を行う場合がありますので、ご協力ください。　　　　　　　</a:t>
            </a:r>
            <a:endParaRPr lang="en-US" altLang="ja-JP" sz="1100" dirty="0"/>
          </a:p>
        </p:txBody>
      </p:sp>
      <p:sp>
        <p:nvSpPr>
          <p:cNvPr id="58" name="正方形/長方形 57"/>
          <p:cNvSpPr/>
          <p:nvPr/>
        </p:nvSpPr>
        <p:spPr>
          <a:xfrm>
            <a:off x="5225" y="8013278"/>
            <a:ext cx="6882055" cy="34734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79"/>
            <a:r>
              <a:rPr kumimoji="1" lang="ja-JP" altLang="en-US" b="1" dirty="0">
                <a:solidFill>
                  <a:prstClr val="white"/>
                </a:solidFill>
                <a:latin typeface="Segoe UI"/>
                <a:ea typeface="メイリオ"/>
              </a:rPr>
              <a:t>申請書等の入手方法</a:t>
            </a:r>
          </a:p>
        </p:txBody>
      </p:sp>
      <p:sp>
        <p:nvSpPr>
          <p:cNvPr id="59" name="テキスト ボックス 16"/>
          <p:cNvSpPr txBox="1">
            <a:spLocks noChangeArrowheads="1"/>
          </p:cNvSpPr>
          <p:nvPr/>
        </p:nvSpPr>
        <p:spPr bwMode="auto">
          <a:xfrm>
            <a:off x="202233" y="8429655"/>
            <a:ext cx="5421953" cy="600164"/>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marL="171443" indent="-171443">
              <a:buFont typeface="Wingdings" panose="05000000000000000000" pitchFamily="2" charset="2"/>
              <a:buChar char="n"/>
            </a:pPr>
            <a:r>
              <a:rPr lang="ja-JP" altLang="en-US" sz="1100" spc="-100" dirty="0">
                <a:latin typeface="メイリオ" panose="020B0604030504040204" pitchFamily="50" charset="-128"/>
                <a:ea typeface="メイリオ" panose="020B0604030504040204" pitchFamily="50" charset="-128"/>
              </a:rPr>
              <a:t>申請書のファイルは以下の</a:t>
            </a:r>
            <a:r>
              <a:rPr lang="ja-JP" altLang="en-US" sz="1100" b="1" spc="-100" dirty="0">
                <a:latin typeface="メイリオ" panose="020B0604030504040204" pitchFamily="50" charset="-128"/>
                <a:ea typeface="メイリオ" panose="020B0604030504040204" pitchFamily="50" charset="-128"/>
              </a:rPr>
              <a:t>沖縄県ホームページにおいて、ダウンロード</a:t>
            </a:r>
            <a:r>
              <a:rPr lang="ja-JP" altLang="en-US" sz="1100" spc="-100" dirty="0">
                <a:latin typeface="メイリオ" panose="020B0604030504040204" pitchFamily="50" charset="-128"/>
                <a:ea typeface="メイリオ" panose="020B0604030504040204" pitchFamily="50" charset="-128"/>
              </a:rPr>
              <a:t>できます。</a:t>
            </a:r>
            <a:r>
              <a:rPr kumimoji="0" lang="ja-JP" altLang="en-US" sz="1100" dirty="0">
                <a:latin typeface="メイリオ" panose="020B0604030504040204" pitchFamily="50" charset="-128"/>
                <a:ea typeface="メイリオ" panose="020B0604030504040204" pitchFamily="50" charset="-128"/>
              </a:rPr>
              <a:t>　</a:t>
            </a:r>
            <a:r>
              <a:rPr kumimoji="0" lang="en-US" altLang="ja-JP" sz="1100" dirty="0">
                <a:latin typeface="メイリオ" panose="020B0604030504040204" pitchFamily="50" charset="-128"/>
                <a:ea typeface="メイリオ" panose="020B0604030504040204" pitchFamily="50" charset="-128"/>
              </a:rPr>
              <a:t>https://www.pref.okinawa.lg.jp/kyoiku/kaigofukushi/1007256/1033157/1034307/index.html</a:t>
            </a:r>
          </a:p>
        </p:txBody>
      </p:sp>
      <p:sp>
        <p:nvSpPr>
          <p:cNvPr id="24" name="正方形/長方形 23"/>
          <p:cNvSpPr/>
          <p:nvPr/>
        </p:nvSpPr>
        <p:spPr>
          <a:xfrm>
            <a:off x="191045" y="4342779"/>
            <a:ext cx="6259892" cy="284693"/>
          </a:xfrm>
          <a:prstGeom prst="rect">
            <a:avLst/>
          </a:prstGeom>
        </p:spPr>
        <p:txBody>
          <a:bodyPr wrap="square">
            <a:spAutoFit/>
          </a:bodyPr>
          <a:lstStyle/>
          <a:p>
            <a:pPr>
              <a:lnSpc>
                <a:spcPts val="1500"/>
              </a:lnSpc>
              <a:buClr>
                <a:schemeClr val="accent1">
                  <a:lumMod val="50000"/>
                </a:schemeClr>
              </a:buClr>
            </a:pPr>
            <a:r>
              <a:rPr lang="en-US" altLang="ja-JP" sz="1100" dirty="0"/>
              <a:t>※</a:t>
            </a:r>
            <a:r>
              <a:rPr lang="ja-JP" altLang="en-US" sz="1100" dirty="0"/>
              <a:t>　</a:t>
            </a:r>
            <a:r>
              <a:rPr lang="ja-JP" altLang="en-US" sz="1100" b="1" dirty="0">
                <a:solidFill>
                  <a:srgbClr val="FF0000"/>
                </a:solidFill>
              </a:rPr>
              <a:t>市町村、県、国などから同様の補助を受けた（受ける）場合は、その補助分を除くこと。</a:t>
            </a:r>
            <a:endParaRPr lang="en-US" altLang="ja-JP" sz="1100" b="1" dirty="0">
              <a:solidFill>
                <a:srgbClr val="FF0000"/>
              </a:solidFill>
            </a:endParaRPr>
          </a:p>
        </p:txBody>
      </p:sp>
      <p:sp>
        <p:nvSpPr>
          <p:cNvPr id="26" name="テキスト ボックス 16"/>
          <p:cNvSpPr txBox="1">
            <a:spLocks noChangeArrowheads="1"/>
          </p:cNvSpPr>
          <p:nvPr/>
        </p:nvSpPr>
        <p:spPr bwMode="auto">
          <a:xfrm>
            <a:off x="140831" y="9461284"/>
            <a:ext cx="6677725" cy="430887"/>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r>
              <a:rPr kumimoji="0" lang="ja-JP" altLang="en-US" sz="1100" b="1" dirty="0">
                <a:latin typeface="メイリオ" panose="020B0604030504040204" pitchFamily="50" charset="-128"/>
                <a:ea typeface="メイリオ" panose="020B0604030504040204" pitchFamily="50" charset="-128"/>
              </a:rPr>
              <a:t>■お問い合わせは、</a:t>
            </a:r>
            <a:r>
              <a:rPr kumimoji="0" lang="en-US" altLang="ja-JP" sz="1100" b="1" dirty="0">
                <a:latin typeface="メイリオ" panose="020B0604030504040204" pitchFamily="50" charset="-128"/>
                <a:ea typeface="メイリオ" panose="020B0604030504040204" pitchFamily="50" charset="-128"/>
              </a:rPr>
              <a:t>HP</a:t>
            </a:r>
            <a:r>
              <a:rPr kumimoji="0" lang="ja-JP" altLang="en-US" sz="1100" b="1" dirty="0">
                <a:latin typeface="メイリオ" panose="020B0604030504040204" pitchFamily="50" charset="-128"/>
                <a:ea typeface="メイリオ" panose="020B0604030504040204" pitchFamily="50" charset="-128"/>
              </a:rPr>
              <a:t>にお問い合わせ様式（質問票）とメールアドレスを掲載していますので、メールでのご質問をお願い致します。また、よくある質問はＱ＆Ａに掲載しています。ご参考ください。</a:t>
            </a:r>
            <a:endParaRPr kumimoji="0" lang="en-US" altLang="ja-JP" sz="1100" b="1" dirty="0">
              <a:latin typeface="メイリオ" panose="020B0604030504040204" pitchFamily="50" charset="-128"/>
              <a:ea typeface="メイリオ" panose="020B0604030504040204" pitchFamily="50" charset="-128"/>
            </a:endParaRPr>
          </a:p>
        </p:txBody>
      </p:sp>
      <p:pic>
        <p:nvPicPr>
          <p:cNvPr id="3" name="図 2" descr="QR コード&#10;&#10;自動的に生成された説明">
            <a:extLst>
              <a:ext uri="{FF2B5EF4-FFF2-40B4-BE49-F238E27FC236}">
                <a16:creationId xmlns:a16="http://schemas.microsoft.com/office/drawing/2014/main" id="{CD11BB90-54F8-96C8-446B-8E99DF64572F}"/>
              </a:ext>
            </a:extLst>
          </p:cNvPr>
          <p:cNvPicPr>
            <a:picLocks noChangeAspect="1"/>
          </p:cNvPicPr>
          <p:nvPr/>
        </p:nvPicPr>
        <p:blipFill>
          <a:blip r:embed="rId4"/>
          <a:stretch>
            <a:fillRect/>
          </a:stretch>
        </p:blipFill>
        <p:spPr>
          <a:xfrm>
            <a:off x="5501680" y="8042673"/>
            <a:ext cx="1203051" cy="1203051"/>
          </a:xfrm>
          <a:prstGeom prst="rect">
            <a:avLst/>
          </a:prstGeom>
        </p:spPr>
      </p:pic>
    </p:spTree>
    <p:extLst>
      <p:ext uri="{BB962C8B-B14F-4D97-AF65-F5344CB8AC3E}">
        <p14:creationId xmlns:p14="http://schemas.microsoft.com/office/powerpoint/2010/main" val="322623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67CF7D-98CB-BF60-7236-61F6F7906313}"/>
              </a:ext>
            </a:extLst>
          </p:cNvPr>
          <p:cNvSpPr>
            <a:spLocks noGrp="1"/>
          </p:cNvSpPr>
          <p:nvPr>
            <p:ph type="title"/>
          </p:nvPr>
        </p:nvSpPr>
        <p:spPr>
          <a:xfrm>
            <a:off x="0" y="197009"/>
            <a:ext cx="6858000" cy="561860"/>
          </a:xfrm>
          <a:solidFill>
            <a:schemeClr val="accent6"/>
          </a:solidFill>
        </p:spPr>
        <p:style>
          <a:lnRef idx="2">
            <a:schemeClr val="accent6"/>
          </a:lnRef>
          <a:fillRef idx="1">
            <a:schemeClr val="lt1"/>
          </a:fillRef>
          <a:effectRef idx="0">
            <a:schemeClr val="accent6"/>
          </a:effectRef>
          <a:fontRef idx="minor">
            <a:schemeClr val="dk1"/>
          </a:fontRef>
        </p:style>
        <p:txBody>
          <a:bodyPr>
            <a:normAutofit/>
          </a:bodyPr>
          <a:lstStyle/>
          <a:p>
            <a:pPr algn="ctr"/>
            <a:r>
              <a:rPr kumimoji="1" lang="ja-JP" altLang="en-US" dirty="0"/>
              <a:t>対象サービス・補助上限額</a:t>
            </a:r>
          </a:p>
        </p:txBody>
      </p:sp>
      <p:graphicFrame>
        <p:nvGraphicFramePr>
          <p:cNvPr id="4" name="コンテンツ プレースホルダー 3">
            <a:extLst>
              <a:ext uri="{FF2B5EF4-FFF2-40B4-BE49-F238E27FC236}">
                <a16:creationId xmlns:a16="http://schemas.microsoft.com/office/drawing/2014/main" id="{3B9143EC-FDFE-1D88-FA0B-AAEB1FCDDB63}"/>
              </a:ext>
            </a:extLst>
          </p:cNvPr>
          <p:cNvGraphicFramePr>
            <a:graphicFrameLocks noGrp="1"/>
          </p:cNvGraphicFramePr>
          <p:nvPr>
            <p:ph idx="1"/>
            <p:extLst>
              <p:ext uri="{D42A27DB-BD31-4B8C-83A1-F6EECF244321}">
                <p14:modId xmlns:p14="http://schemas.microsoft.com/office/powerpoint/2010/main" val="910028034"/>
              </p:ext>
            </p:extLst>
          </p:nvPr>
        </p:nvGraphicFramePr>
        <p:xfrm>
          <a:off x="118947" y="1005152"/>
          <a:ext cx="6623376" cy="7261086"/>
        </p:xfrm>
        <a:graphic>
          <a:graphicData uri="http://schemas.openxmlformats.org/drawingml/2006/table">
            <a:tbl>
              <a:tblPr firstRow="1" bandRow="1">
                <a:tableStyleId>{5C22544A-7EE6-4342-B048-85BDC9FD1C3A}</a:tableStyleId>
              </a:tblPr>
              <a:tblGrid>
                <a:gridCol w="970783">
                  <a:extLst>
                    <a:ext uri="{9D8B030D-6E8A-4147-A177-3AD203B41FA5}">
                      <a16:colId xmlns:a16="http://schemas.microsoft.com/office/drawing/2014/main" val="2455673067"/>
                    </a:ext>
                  </a:extLst>
                </a:gridCol>
                <a:gridCol w="3849033">
                  <a:extLst>
                    <a:ext uri="{9D8B030D-6E8A-4147-A177-3AD203B41FA5}">
                      <a16:colId xmlns:a16="http://schemas.microsoft.com/office/drawing/2014/main" val="1624109633"/>
                    </a:ext>
                  </a:extLst>
                </a:gridCol>
                <a:gridCol w="1803560">
                  <a:extLst>
                    <a:ext uri="{9D8B030D-6E8A-4147-A177-3AD203B41FA5}">
                      <a16:colId xmlns:a16="http://schemas.microsoft.com/office/drawing/2014/main" val="2920766132"/>
                    </a:ext>
                  </a:extLst>
                </a:gridCol>
              </a:tblGrid>
              <a:tr h="440454">
                <a:tc>
                  <a:txBody>
                    <a:bodyPr/>
                    <a:lstStyle/>
                    <a:p>
                      <a:pPr algn="ctr"/>
                      <a:r>
                        <a:rPr kumimoji="1" lang="ja-JP" altLang="en-US" sz="1600" dirty="0">
                          <a:solidFill>
                            <a:schemeClr val="tx1"/>
                          </a:solidFill>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a:solidFill>
                            <a:schemeClr val="tx1"/>
                          </a:solidFill>
                        </a:rPr>
                        <a:t>対象施設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a:solidFill>
                            <a:schemeClr val="tx1"/>
                          </a:solidFill>
                        </a:rPr>
                        <a:t>補助上限額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200714308"/>
                  </a:ext>
                </a:extLst>
              </a:tr>
              <a:tr h="3442661">
                <a:tc>
                  <a:txBody>
                    <a:bodyPr/>
                    <a:lstStyle/>
                    <a:p>
                      <a:r>
                        <a:rPr kumimoji="1" lang="ja-JP" altLang="en-US" sz="1400" dirty="0">
                          <a:solidFill>
                            <a:schemeClr val="tx1"/>
                          </a:solidFill>
                        </a:rPr>
                        <a:t>入所系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400" dirty="0">
                          <a:solidFill>
                            <a:schemeClr val="tx1"/>
                          </a:solidFill>
                        </a:rPr>
                        <a:t>・介護老人福祉施設</a:t>
                      </a:r>
                      <a:endParaRPr kumimoji="1" lang="en-US" altLang="ja-JP" sz="1400" dirty="0">
                        <a:solidFill>
                          <a:schemeClr val="tx1"/>
                        </a:solidFill>
                      </a:endParaRPr>
                    </a:p>
                    <a:p>
                      <a:r>
                        <a:rPr kumimoji="1" lang="ja-JP" altLang="en-US" sz="1400" dirty="0">
                          <a:solidFill>
                            <a:schemeClr val="tx1"/>
                          </a:solidFill>
                        </a:rPr>
                        <a:t>・地域密着型介護老人福祉施設</a:t>
                      </a:r>
                    </a:p>
                    <a:p>
                      <a:r>
                        <a:rPr kumimoji="1" lang="ja-JP" altLang="en-US" sz="1400" dirty="0">
                          <a:solidFill>
                            <a:schemeClr val="tx1"/>
                          </a:solidFill>
                        </a:rPr>
                        <a:t>・介護老人保健施設</a:t>
                      </a:r>
                    </a:p>
                    <a:p>
                      <a:r>
                        <a:rPr kumimoji="1" lang="ja-JP" altLang="en-US" sz="1400" dirty="0">
                          <a:solidFill>
                            <a:schemeClr val="tx1"/>
                          </a:solidFill>
                        </a:rPr>
                        <a:t>・介護医療院</a:t>
                      </a:r>
                    </a:p>
                    <a:p>
                      <a:r>
                        <a:rPr kumimoji="1" lang="ja-JP" altLang="en-US" sz="1400" dirty="0">
                          <a:solidFill>
                            <a:schemeClr val="tx1"/>
                          </a:solidFill>
                        </a:rPr>
                        <a:t>・認知症対応型共同生活介護事業所</a:t>
                      </a:r>
                    </a:p>
                    <a:p>
                      <a:r>
                        <a:rPr kumimoji="1" lang="ja-JP" altLang="en-US" sz="1400" dirty="0">
                          <a:solidFill>
                            <a:schemeClr val="tx1"/>
                          </a:solidFill>
                        </a:rPr>
                        <a:t>・短期入所生活介護事業所</a:t>
                      </a:r>
                    </a:p>
                    <a:p>
                      <a:r>
                        <a:rPr kumimoji="1" lang="ja-JP" altLang="en-US" sz="1400" dirty="0">
                          <a:solidFill>
                            <a:schemeClr val="tx1"/>
                          </a:solidFill>
                        </a:rPr>
                        <a:t>・短期入所療養介護事業所</a:t>
                      </a:r>
                    </a:p>
                    <a:p>
                      <a:r>
                        <a:rPr kumimoji="1" lang="ja-JP" altLang="en-US" sz="1400" dirty="0">
                          <a:solidFill>
                            <a:schemeClr val="tx1"/>
                          </a:solidFill>
                        </a:rPr>
                        <a:t>・小規模多機能型居宅介護事業所</a:t>
                      </a:r>
                    </a:p>
                    <a:p>
                      <a:r>
                        <a:rPr kumimoji="1" lang="ja-JP" altLang="en-US" sz="1400" dirty="0">
                          <a:solidFill>
                            <a:schemeClr val="tx1"/>
                          </a:solidFill>
                        </a:rPr>
                        <a:t>・看護小規模多機能型居宅介護事業所</a:t>
                      </a:r>
                    </a:p>
                    <a:p>
                      <a:r>
                        <a:rPr kumimoji="1" lang="ja-JP" altLang="en-US" sz="1400" dirty="0">
                          <a:solidFill>
                            <a:schemeClr val="tx1"/>
                          </a:solidFill>
                        </a:rPr>
                        <a:t>・特定施設入居者生活介護事業所</a:t>
                      </a:r>
                    </a:p>
                    <a:p>
                      <a:r>
                        <a:rPr kumimoji="1" lang="ja-JP" altLang="en-US" sz="1400" dirty="0">
                          <a:solidFill>
                            <a:schemeClr val="tx1"/>
                          </a:solidFill>
                        </a:rPr>
                        <a:t>・地域密着型特定施設入居者生活介護事業所</a:t>
                      </a:r>
                    </a:p>
                    <a:p>
                      <a:r>
                        <a:rPr kumimoji="1" lang="ja-JP" altLang="en-US" sz="1400" dirty="0">
                          <a:solidFill>
                            <a:schemeClr val="tx1"/>
                          </a:solidFill>
                        </a:rPr>
                        <a:t>・有料老人ホーム</a:t>
                      </a:r>
                    </a:p>
                    <a:p>
                      <a:r>
                        <a:rPr kumimoji="1" lang="ja-JP" altLang="en-US" sz="1400" dirty="0">
                          <a:solidFill>
                            <a:schemeClr val="tx1"/>
                          </a:solidFill>
                        </a:rPr>
                        <a:t>・養護老人ホーム</a:t>
                      </a:r>
                    </a:p>
                    <a:p>
                      <a:r>
                        <a:rPr kumimoji="1" lang="ja-JP" altLang="en-US" sz="1400" dirty="0">
                          <a:solidFill>
                            <a:schemeClr val="tx1"/>
                          </a:solidFill>
                        </a:rPr>
                        <a:t>・軽費老人ホーム</a:t>
                      </a:r>
                    </a:p>
                    <a:p>
                      <a:r>
                        <a:rPr kumimoji="1" lang="ja-JP" altLang="en-US" sz="1400" dirty="0">
                          <a:solidFill>
                            <a:schemeClr val="tx1"/>
                          </a:solidFill>
                        </a:rPr>
                        <a:t>・サービス付き高齢者向け住宅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dirty="0">
                          <a:solidFill>
                            <a:schemeClr val="tx1"/>
                          </a:solidFill>
                        </a:rPr>
                        <a:t>利用定員</a:t>
                      </a:r>
                      <a:r>
                        <a:rPr kumimoji="1" lang="ja-JP" altLang="en-US" dirty="0">
                          <a:solidFill>
                            <a:schemeClr val="tx1"/>
                          </a:solidFill>
                        </a:rPr>
                        <a:t>ごとに以下のとおり</a:t>
                      </a:r>
                      <a:endParaRPr kumimoji="1" lang="zh-TW" altLang="en-US" dirty="0">
                        <a:solidFill>
                          <a:schemeClr val="tx1"/>
                        </a:solidFill>
                      </a:endParaRPr>
                    </a:p>
                    <a:p>
                      <a:endParaRPr kumimoji="1" lang="en-US" altLang="zh-TW" dirty="0">
                        <a:solidFill>
                          <a:schemeClr val="tx1"/>
                        </a:solidFill>
                      </a:endParaRPr>
                    </a:p>
                    <a:p>
                      <a:r>
                        <a:rPr kumimoji="1" lang="en-US" altLang="zh-TW" dirty="0">
                          <a:solidFill>
                            <a:schemeClr val="tx1"/>
                          </a:solidFill>
                        </a:rPr>
                        <a:t>49</a:t>
                      </a:r>
                      <a:r>
                        <a:rPr kumimoji="1" lang="zh-TW" altLang="en-US" dirty="0">
                          <a:solidFill>
                            <a:schemeClr val="tx1"/>
                          </a:solidFill>
                        </a:rPr>
                        <a:t>人以下</a:t>
                      </a:r>
                      <a:r>
                        <a:rPr kumimoji="1" lang="ja-JP" altLang="en-US" dirty="0">
                          <a:solidFill>
                            <a:schemeClr val="tx1"/>
                          </a:solidFill>
                        </a:rPr>
                        <a:t>：</a:t>
                      </a:r>
                      <a:r>
                        <a:rPr kumimoji="1" lang="en-US" altLang="zh-TW" dirty="0">
                          <a:solidFill>
                            <a:schemeClr val="tx1"/>
                          </a:solidFill>
                        </a:rPr>
                        <a:t>84</a:t>
                      </a:r>
                      <a:r>
                        <a:rPr kumimoji="1" lang="zh-TW" altLang="en-US" dirty="0">
                          <a:solidFill>
                            <a:schemeClr val="tx1"/>
                          </a:solidFill>
                        </a:rPr>
                        <a:t>万円</a:t>
                      </a:r>
                    </a:p>
                    <a:p>
                      <a:endParaRPr kumimoji="1" lang="zh-TW" altLang="en-US" dirty="0">
                        <a:solidFill>
                          <a:schemeClr val="tx1"/>
                        </a:solidFill>
                      </a:endParaRPr>
                    </a:p>
                    <a:p>
                      <a:r>
                        <a:rPr kumimoji="1" lang="en-US" altLang="zh-TW" dirty="0">
                          <a:solidFill>
                            <a:schemeClr val="tx1"/>
                          </a:solidFill>
                        </a:rPr>
                        <a:t>50</a:t>
                      </a:r>
                      <a:r>
                        <a:rPr kumimoji="1" lang="zh-TW" altLang="en-US" dirty="0">
                          <a:solidFill>
                            <a:schemeClr val="tx1"/>
                          </a:solidFill>
                        </a:rPr>
                        <a:t>人以上</a:t>
                      </a:r>
                      <a:r>
                        <a:rPr kumimoji="1" lang="en-US" altLang="zh-TW" dirty="0">
                          <a:solidFill>
                            <a:schemeClr val="tx1"/>
                          </a:solidFill>
                        </a:rPr>
                        <a:t>89</a:t>
                      </a:r>
                      <a:r>
                        <a:rPr kumimoji="1" lang="zh-TW" altLang="en-US" dirty="0">
                          <a:solidFill>
                            <a:schemeClr val="tx1"/>
                          </a:solidFill>
                        </a:rPr>
                        <a:t>人以下</a:t>
                      </a:r>
                    </a:p>
                    <a:p>
                      <a:r>
                        <a:rPr kumimoji="1" lang="zh-TW" altLang="en-US" dirty="0">
                          <a:solidFill>
                            <a:schemeClr val="tx1"/>
                          </a:solidFill>
                        </a:rPr>
                        <a:t>　　   </a:t>
                      </a:r>
                      <a:r>
                        <a:rPr kumimoji="1" lang="ja-JP" altLang="en-US" dirty="0">
                          <a:solidFill>
                            <a:schemeClr val="tx1"/>
                          </a:solidFill>
                        </a:rPr>
                        <a:t>　　</a:t>
                      </a:r>
                      <a:r>
                        <a:rPr kumimoji="1" lang="en-US" altLang="zh-TW" dirty="0">
                          <a:solidFill>
                            <a:schemeClr val="tx1"/>
                          </a:solidFill>
                        </a:rPr>
                        <a:t>160</a:t>
                      </a:r>
                      <a:r>
                        <a:rPr kumimoji="1" lang="zh-TW" altLang="en-US" dirty="0">
                          <a:solidFill>
                            <a:schemeClr val="tx1"/>
                          </a:solidFill>
                        </a:rPr>
                        <a:t>万円</a:t>
                      </a:r>
                    </a:p>
                    <a:p>
                      <a:endParaRPr kumimoji="1" lang="zh-TW" altLang="en-US" dirty="0">
                        <a:solidFill>
                          <a:schemeClr val="tx1"/>
                        </a:solidFill>
                      </a:endParaRPr>
                    </a:p>
                    <a:p>
                      <a:r>
                        <a:rPr kumimoji="1" lang="en-US" altLang="zh-TW" dirty="0">
                          <a:solidFill>
                            <a:schemeClr val="tx1"/>
                          </a:solidFill>
                        </a:rPr>
                        <a:t>90</a:t>
                      </a:r>
                      <a:r>
                        <a:rPr kumimoji="1" lang="zh-TW" altLang="en-US" dirty="0">
                          <a:solidFill>
                            <a:schemeClr val="tx1"/>
                          </a:solidFill>
                        </a:rPr>
                        <a:t>人以上</a:t>
                      </a:r>
                      <a:r>
                        <a:rPr kumimoji="1" lang="ja-JP" altLang="en-US" dirty="0">
                          <a:solidFill>
                            <a:schemeClr val="tx1"/>
                          </a:solidFill>
                        </a:rPr>
                        <a:t>：</a:t>
                      </a:r>
                      <a:r>
                        <a:rPr kumimoji="1" lang="en-US" altLang="zh-TW" dirty="0">
                          <a:solidFill>
                            <a:schemeClr val="tx1"/>
                          </a:solidFill>
                        </a:rPr>
                        <a:t>320</a:t>
                      </a:r>
                      <a:r>
                        <a:rPr kumimoji="1" lang="zh-TW" altLang="en-US" dirty="0">
                          <a:solidFill>
                            <a:schemeClr val="tx1"/>
                          </a:solidFill>
                        </a:rPr>
                        <a:t>万円</a:t>
                      </a:r>
                    </a:p>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8184281"/>
                  </a:ext>
                </a:extLst>
              </a:tr>
              <a:tr h="1154654">
                <a:tc>
                  <a:txBody>
                    <a:bodyPr/>
                    <a:lstStyle/>
                    <a:p>
                      <a:r>
                        <a:rPr kumimoji="1" lang="ja-JP" altLang="en-US" sz="1400" dirty="0">
                          <a:solidFill>
                            <a:schemeClr val="tx1"/>
                          </a:solidFill>
                        </a:rPr>
                        <a:t>通所系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solidFill>
                            <a:schemeClr val="tx1"/>
                          </a:solidFill>
                        </a:rPr>
                        <a:t>・通所介護事業所</a:t>
                      </a:r>
                    </a:p>
                    <a:p>
                      <a:r>
                        <a:rPr kumimoji="1" lang="ja-JP" altLang="en-US" sz="1400" dirty="0">
                          <a:solidFill>
                            <a:schemeClr val="tx1"/>
                          </a:solidFill>
                        </a:rPr>
                        <a:t>・地域密着型通所介護事業所</a:t>
                      </a:r>
                    </a:p>
                    <a:p>
                      <a:r>
                        <a:rPr kumimoji="1" lang="ja-JP" altLang="en-US" sz="1400" dirty="0">
                          <a:solidFill>
                            <a:schemeClr val="tx1"/>
                          </a:solidFill>
                        </a:rPr>
                        <a:t>・認知症対応型通所介護事業所</a:t>
                      </a:r>
                    </a:p>
                    <a:p>
                      <a:r>
                        <a:rPr kumimoji="1" lang="ja-JP" altLang="en-US" sz="1400" dirty="0">
                          <a:solidFill>
                            <a:schemeClr val="tx1"/>
                          </a:solidFill>
                        </a:rPr>
                        <a:t>・通所リハビリテーション事業所</a:t>
                      </a:r>
                    </a:p>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28</a:t>
                      </a:r>
                      <a:r>
                        <a:rPr kumimoji="1" lang="ja-JP" altLang="en-US" dirty="0">
                          <a:solidFill>
                            <a:schemeClr val="tx1"/>
                          </a:solidFill>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876837"/>
                  </a:ext>
                </a:extLst>
              </a:tr>
              <a:tr h="2219731">
                <a:tc>
                  <a:txBody>
                    <a:bodyPr/>
                    <a:lstStyle/>
                    <a:p>
                      <a:r>
                        <a:rPr kumimoji="1" lang="ja-JP" altLang="en-US" sz="1400" dirty="0">
                          <a:solidFill>
                            <a:schemeClr val="tx1"/>
                          </a:solidFill>
                        </a:rPr>
                        <a:t>訪問・</a:t>
                      </a:r>
                      <a:endParaRPr kumimoji="1" lang="en-US" altLang="ja-JP" sz="1400" dirty="0">
                        <a:solidFill>
                          <a:schemeClr val="tx1"/>
                        </a:solidFill>
                      </a:endParaRPr>
                    </a:p>
                    <a:p>
                      <a:r>
                        <a:rPr kumimoji="1" lang="ja-JP" altLang="en-US" sz="1400" dirty="0">
                          <a:solidFill>
                            <a:schemeClr val="tx1"/>
                          </a:solidFill>
                        </a:rPr>
                        <a:t>相談系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solidFill>
                            <a:schemeClr val="tx1"/>
                          </a:solidFill>
                        </a:rPr>
                        <a:t>・訪問介護事業所</a:t>
                      </a:r>
                    </a:p>
                    <a:p>
                      <a:r>
                        <a:rPr kumimoji="1" lang="ja-JP" altLang="en-US" sz="1400" dirty="0">
                          <a:solidFill>
                            <a:schemeClr val="tx1"/>
                          </a:solidFill>
                        </a:rPr>
                        <a:t>・訪問入浴介護事業所</a:t>
                      </a:r>
                    </a:p>
                    <a:p>
                      <a:r>
                        <a:rPr kumimoji="1" lang="ja-JP" altLang="en-US" sz="1400" dirty="0">
                          <a:solidFill>
                            <a:schemeClr val="tx1"/>
                          </a:solidFill>
                        </a:rPr>
                        <a:t>・定期巡回・随時対応型訪問介護看護事業所</a:t>
                      </a:r>
                    </a:p>
                    <a:p>
                      <a:r>
                        <a:rPr kumimoji="1" lang="ja-JP" altLang="en-US" sz="1400" dirty="0">
                          <a:solidFill>
                            <a:schemeClr val="tx1"/>
                          </a:solidFill>
                        </a:rPr>
                        <a:t>・夜間対応型訪問介護事業所</a:t>
                      </a:r>
                    </a:p>
                    <a:p>
                      <a:r>
                        <a:rPr kumimoji="1" lang="ja-JP" altLang="en-US" sz="1400" dirty="0">
                          <a:solidFill>
                            <a:schemeClr val="tx1"/>
                          </a:solidFill>
                        </a:rPr>
                        <a:t>・訪問看護事業所</a:t>
                      </a:r>
                    </a:p>
                    <a:p>
                      <a:r>
                        <a:rPr kumimoji="1" lang="ja-JP" altLang="en-US" sz="1400" dirty="0">
                          <a:solidFill>
                            <a:schemeClr val="tx1"/>
                          </a:solidFill>
                        </a:rPr>
                        <a:t>・訪問リハビリテーション事業所</a:t>
                      </a:r>
                    </a:p>
                    <a:p>
                      <a:r>
                        <a:rPr kumimoji="1" lang="ja-JP" altLang="en-US" sz="1400" dirty="0">
                          <a:solidFill>
                            <a:schemeClr val="tx1"/>
                          </a:solidFill>
                        </a:rPr>
                        <a:t>・居宅介護支援事業所</a:t>
                      </a:r>
                    </a:p>
                    <a:p>
                      <a:r>
                        <a:rPr kumimoji="1" lang="ja-JP" altLang="en-US" sz="1400" dirty="0">
                          <a:solidFill>
                            <a:schemeClr val="tx1"/>
                          </a:solidFill>
                        </a:rPr>
                        <a:t>・福祉用具貸与（福祉用具販売）事業所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11</a:t>
                      </a:r>
                      <a:r>
                        <a:rPr kumimoji="1" lang="ja-JP" altLang="en-US" dirty="0">
                          <a:solidFill>
                            <a:schemeClr val="tx1"/>
                          </a:solidFill>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2584893"/>
                  </a:ext>
                </a:extLst>
              </a:tr>
            </a:tbl>
          </a:graphicData>
        </a:graphic>
      </p:graphicFrame>
      <p:sp>
        <p:nvSpPr>
          <p:cNvPr id="6" name="テキスト ボックス 5">
            <a:extLst>
              <a:ext uri="{FF2B5EF4-FFF2-40B4-BE49-F238E27FC236}">
                <a16:creationId xmlns:a16="http://schemas.microsoft.com/office/drawing/2014/main" id="{4BF0D75E-CA37-B96E-05C4-06CD57CA5450}"/>
              </a:ext>
            </a:extLst>
          </p:cNvPr>
          <p:cNvSpPr txBox="1"/>
          <p:nvPr/>
        </p:nvSpPr>
        <p:spPr>
          <a:xfrm>
            <a:off x="118947" y="8412398"/>
            <a:ext cx="6623376" cy="1384995"/>
          </a:xfrm>
          <a:prstGeom prst="rect">
            <a:avLst/>
          </a:prstGeom>
          <a:noFill/>
        </p:spPr>
        <p:txBody>
          <a:bodyPr wrap="square">
            <a:spAutoFit/>
          </a:bodyPr>
          <a:lstStyle/>
          <a:p>
            <a:pPr marL="171450" indent="-171450">
              <a:buFont typeface="Wingdings" panose="05000000000000000000" pitchFamily="2" charset="2"/>
              <a:buChar char="n"/>
            </a:pPr>
            <a:r>
              <a:rPr lang="ja-JP" altLang="en-US" sz="1200" dirty="0"/>
              <a:t>介護予防サービス事業所も対象となるが、居宅サービス事業所の指定を受けている場合は、１つの事業所として取扱う。</a:t>
            </a:r>
            <a:endParaRPr lang="en-US" altLang="ja-JP" sz="1200" dirty="0"/>
          </a:p>
          <a:p>
            <a:pPr marL="171450" indent="-171450">
              <a:buFont typeface="Wingdings" panose="05000000000000000000" pitchFamily="2" charset="2"/>
              <a:buChar char="n"/>
            </a:pPr>
            <a:r>
              <a:rPr lang="ja-JP" altLang="en-US" sz="1200" dirty="0"/>
              <a:t>福祉用具貸与事業所と福祉用具販売の両方の指定を受けている場合は、１つの事業所として取扱う。</a:t>
            </a:r>
            <a:endParaRPr lang="en-US" altLang="ja-JP" sz="1200" dirty="0"/>
          </a:p>
          <a:p>
            <a:pPr marL="171450" indent="-171450">
              <a:buFont typeface="Wingdings" panose="05000000000000000000" pitchFamily="2" charset="2"/>
              <a:buChar char="n"/>
            </a:pPr>
            <a:r>
              <a:rPr lang="ja-JP" altLang="en-US" sz="1200" dirty="0"/>
              <a:t>介護予防・日常生活支援総合事業所は、指定事業所が対象となり、居宅サービス事業所・介護予防サービス事業所の指定を受けている場合は、１つの事業所として取扱う（通所型は通所介護事業所、訪問型は訪問介護事業所として取扱う）。</a:t>
            </a:r>
          </a:p>
        </p:txBody>
      </p:sp>
    </p:spTree>
    <p:extLst>
      <p:ext uri="{BB962C8B-B14F-4D97-AF65-F5344CB8AC3E}">
        <p14:creationId xmlns:p14="http://schemas.microsoft.com/office/powerpoint/2010/main" val="20681452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2">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8703</TotalTime>
  <Words>845</Words>
  <Application>Microsoft Office PowerPoint</Application>
  <PresentationFormat>A4 210 x 297 mm</PresentationFormat>
  <Paragraphs>76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Segoe UI</vt:lpstr>
      <vt:lpstr>Wingdings</vt:lpstr>
      <vt:lpstr>Office テーマ</vt:lpstr>
      <vt:lpstr>PowerPoint プレゼンテーション</vt:lpstr>
      <vt:lpstr>対象サービス・補助上限額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富田　誠</dc:creator>
  <cp:lastModifiedBy>0082070</cp:lastModifiedBy>
  <cp:revision>297</cp:revision>
  <cp:lastPrinted>2025-05-01T01:39:51Z</cp:lastPrinted>
  <dcterms:created xsi:type="dcterms:W3CDTF">2020-02-20T08:04:58Z</dcterms:created>
  <dcterms:modified xsi:type="dcterms:W3CDTF">2025-05-01T01:41:18Z</dcterms:modified>
</cp:coreProperties>
</file>