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33CC33"/>
    <a:srgbClr val="FFFFCC"/>
    <a:srgbClr val="DEE7D1"/>
    <a:srgbClr val="4A7EBB"/>
    <a:srgbClr val="D0D8E8"/>
    <a:srgbClr val="008000"/>
    <a:srgbClr val="E9EDF4"/>
    <a:srgbClr val="FF99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 autoAdjust="0"/>
    <p:restoredTop sz="94660"/>
  </p:normalViewPr>
  <p:slideViewPr>
    <p:cSldViewPr>
      <p:cViewPr varScale="1">
        <p:scale>
          <a:sx n="110" d="100"/>
          <a:sy n="110" d="100"/>
        </p:scale>
        <p:origin x="1386" y="114"/>
      </p:cViewPr>
      <p:guideLst>
        <p:guide orient="horz" pos="2160"/>
        <p:guide pos="312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5" y="1"/>
            <a:ext cx="2950375" cy="498966"/>
          </a:xfrm>
          <a:prstGeom prst="rect">
            <a:avLst/>
          </a:prstGeom>
        </p:spPr>
        <p:txBody>
          <a:bodyPr vert="horz" lIns="91865" tIns="45937" rIns="91865" bIns="45937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1"/>
            <a:ext cx="2950374" cy="498966"/>
          </a:xfrm>
          <a:prstGeom prst="rect">
            <a:avLst/>
          </a:prstGeom>
        </p:spPr>
        <p:txBody>
          <a:bodyPr vert="horz" lIns="91865" tIns="45937" rIns="91865" bIns="45937" rtlCol="0"/>
          <a:lstStyle>
            <a:lvl1pPr algn="r">
              <a:defRPr sz="1100"/>
            </a:lvl1pPr>
          </a:lstStyle>
          <a:p>
            <a:fld id="{E76FBDE2-DA0E-4A2D-8092-14791E54DA32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5" y="9440380"/>
            <a:ext cx="2950375" cy="498966"/>
          </a:xfrm>
          <a:prstGeom prst="rect">
            <a:avLst/>
          </a:prstGeom>
        </p:spPr>
        <p:txBody>
          <a:bodyPr vert="horz" lIns="91865" tIns="45937" rIns="91865" bIns="45937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80"/>
            <a:ext cx="2950374" cy="498966"/>
          </a:xfrm>
          <a:prstGeom prst="rect">
            <a:avLst/>
          </a:prstGeom>
        </p:spPr>
        <p:txBody>
          <a:bodyPr vert="horz" lIns="91865" tIns="45937" rIns="91865" bIns="45937" rtlCol="0" anchor="b"/>
          <a:lstStyle>
            <a:lvl1pPr algn="r">
              <a:defRPr sz="1100"/>
            </a:lvl1pPr>
          </a:lstStyle>
          <a:p>
            <a:fld id="{7014B484-211D-4E17-918D-3F232A38A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4911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6" y="44"/>
            <a:ext cx="2950375" cy="497367"/>
          </a:xfrm>
          <a:prstGeom prst="rect">
            <a:avLst/>
          </a:prstGeom>
        </p:spPr>
        <p:txBody>
          <a:bodyPr vert="horz" lIns="91858" tIns="45935" rIns="91858" bIns="45935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44"/>
            <a:ext cx="2950374" cy="497367"/>
          </a:xfrm>
          <a:prstGeom prst="rect">
            <a:avLst/>
          </a:prstGeom>
        </p:spPr>
        <p:txBody>
          <a:bodyPr vert="horz" lIns="91858" tIns="45935" rIns="91858" bIns="45935" rtlCol="0"/>
          <a:lstStyle>
            <a:lvl1pPr algn="r">
              <a:defRPr sz="1100"/>
            </a:lvl1pPr>
          </a:lstStyle>
          <a:p>
            <a:fld id="{762E8829-31D2-4D1E-9738-259C5F91D8E0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7713"/>
            <a:ext cx="5381625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8" tIns="45935" rIns="91858" bIns="4593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53" y="4721006"/>
            <a:ext cx="5446724" cy="4473102"/>
          </a:xfrm>
          <a:prstGeom prst="rect">
            <a:avLst/>
          </a:prstGeom>
        </p:spPr>
        <p:txBody>
          <a:bodyPr vert="horz" lIns="91858" tIns="45935" rIns="91858" bIns="4593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6" y="9440373"/>
            <a:ext cx="2950375" cy="497366"/>
          </a:xfrm>
          <a:prstGeom prst="rect">
            <a:avLst/>
          </a:prstGeom>
        </p:spPr>
        <p:txBody>
          <a:bodyPr vert="horz" lIns="91858" tIns="45935" rIns="91858" bIns="45935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3"/>
            <a:ext cx="2950374" cy="497366"/>
          </a:xfrm>
          <a:prstGeom prst="rect">
            <a:avLst/>
          </a:prstGeom>
        </p:spPr>
        <p:txBody>
          <a:bodyPr vert="horz" lIns="91858" tIns="45935" rIns="91858" bIns="45935" rtlCol="0" anchor="b"/>
          <a:lstStyle>
            <a:lvl1pPr algn="r">
              <a:defRPr sz="1100"/>
            </a:lvl1pPr>
          </a:lstStyle>
          <a:p>
            <a:fld id="{1B94764B-1B2A-4B32-973F-D6CC61F8D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4995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7713"/>
            <a:ext cx="5381625" cy="37258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4764B-1B2A-4B32-973F-D6CC61F8DC1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（参考１）</a:t>
            </a:r>
          </a:p>
        </p:txBody>
      </p:sp>
    </p:spTree>
    <p:extLst>
      <p:ext uri="{BB962C8B-B14F-4D97-AF65-F5344CB8AC3E}">
        <p14:creationId xmlns:p14="http://schemas.microsoft.com/office/powerpoint/2010/main" val="220655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2DB3-B22C-4725-BCBE-50B47BD866FF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3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C2D6-736B-413F-917A-3346C28AA8C0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53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B09B-7D3C-4C31-A2BF-5D593D1CF1A7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97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C80-F102-4345-ACD0-ABE12EA40CAC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1153-93D2-409D-A315-25A1C7939BD4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3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761F-5597-4314-A617-6A81D84D3CED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01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E9E-5BFA-4655-8623-5796A9EA2BEB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5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D249-5168-4A52-952A-CE28A6D5EB0B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15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7FAE-C8D1-4267-BD2C-3FAD89CCBE1A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9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FFB9-7D1F-4874-A7B5-B52AA6FB41A3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2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B60F-A0C0-461A-B391-7CDEE5146A77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2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C3ED8-9768-442A-9AE1-8B247CED0637}" type="datetime1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6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464061"/>
              </p:ext>
            </p:extLst>
          </p:nvPr>
        </p:nvGraphicFramePr>
        <p:xfrm>
          <a:off x="4989323" y="1434061"/>
          <a:ext cx="4896000" cy="3152209"/>
        </p:xfrm>
        <a:graphic>
          <a:graphicData uri="http://schemas.openxmlformats.org/drawingml/2006/table">
            <a:tbl>
              <a:tblPr/>
              <a:tblGrid>
                <a:gridCol w="4896000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26142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事業費、実施体制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2890782">
                <a:tc>
                  <a:txBody>
                    <a:bodyPr/>
                    <a:lstStyle/>
                    <a:p>
                      <a:pPr algn="l"/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調査事業に要する経費：○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○○○千円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「様式７積算額」の内容を記載する。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「様式２企画提案書」の内容を要約して記載する。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21" name="タイトル 3"/>
          <p:cNvSpPr txBox="1">
            <a:spLocks/>
          </p:cNvSpPr>
          <p:nvPr/>
        </p:nvSpPr>
        <p:spPr>
          <a:xfrm>
            <a:off x="6792" y="601432"/>
            <a:ext cx="8762631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令和６年度小規模離島における海洋温度差発電可能性調査事業</a:t>
            </a: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659178"/>
              </p:ext>
            </p:extLst>
          </p:nvPr>
        </p:nvGraphicFramePr>
        <p:xfrm>
          <a:off x="16317" y="1435737"/>
          <a:ext cx="4896000" cy="3152209"/>
        </p:xfrm>
        <a:graphic>
          <a:graphicData uri="http://schemas.openxmlformats.org/drawingml/2006/table">
            <a:tbl>
              <a:tblPr/>
              <a:tblGrid>
                <a:gridCol w="4896000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26142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事業の概要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2890782"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○○○○○○○○○○○○○○○○○○○○○○○○○○○○○○○○○○○</a:t>
                      </a: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「様式２企画提案書」の内容を要約して記載する。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46" name="タイトル 3"/>
          <p:cNvSpPr txBox="1">
            <a:spLocks/>
          </p:cNvSpPr>
          <p:nvPr/>
        </p:nvSpPr>
        <p:spPr>
          <a:xfrm>
            <a:off x="8473212" y="602045"/>
            <a:ext cx="1428987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企画提案概要</a:t>
            </a:r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＞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30604" y="858692"/>
            <a:ext cx="9818940" cy="520916"/>
          </a:xfrm>
          <a:prstGeom prst="roundRect">
            <a:avLst>
              <a:gd name="adj" fmla="val 627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会社名（代表企業）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6000">
              <a:lnSpc>
                <a:spcPts val="1600"/>
              </a:lnSpc>
            </a:pP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会社名、会社名、会社名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3A4075D0-6B75-4A20-9F53-CB46FCB3D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42621"/>
              </p:ext>
            </p:extLst>
          </p:nvPr>
        </p:nvGraphicFramePr>
        <p:xfrm>
          <a:off x="30604" y="5023440"/>
          <a:ext cx="9864800" cy="1645920"/>
        </p:xfrm>
        <a:graphic>
          <a:graphicData uri="http://schemas.openxmlformats.org/drawingml/2006/table">
            <a:tbl>
              <a:tblPr firstRow="1" bandRow="1"/>
              <a:tblGrid>
                <a:gridCol w="189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341544211"/>
                    </a:ext>
                  </a:extLst>
                </a:gridCol>
                <a:gridCol w="837947">
                  <a:extLst>
                    <a:ext uri="{9D8B030D-6E8A-4147-A177-3AD203B41FA5}">
                      <a16:colId xmlns:a16="http://schemas.microsoft.com/office/drawing/2014/main" val="4211832237"/>
                    </a:ext>
                  </a:extLst>
                </a:gridCol>
                <a:gridCol w="719349">
                  <a:extLst>
                    <a:ext uri="{9D8B030D-6E8A-4147-A177-3AD203B41FA5}">
                      <a16:colId xmlns:a16="http://schemas.microsoft.com/office/drawing/2014/main" val="3819768840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864198399"/>
                    </a:ext>
                  </a:extLst>
                </a:gridCol>
                <a:gridCol w="834536">
                  <a:extLst>
                    <a:ext uri="{9D8B030D-6E8A-4147-A177-3AD203B41FA5}">
                      <a16:colId xmlns:a16="http://schemas.microsoft.com/office/drawing/2014/main" val="3494397898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643350761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3921559386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715218627"/>
                    </a:ext>
                  </a:extLst>
                </a:gridCol>
              </a:tblGrid>
              <a:tr h="94717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令和６年度</a:t>
                      </a:r>
                      <a:endParaRPr kumimoji="1" lang="en-US" altLang="ja-JP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７月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939332"/>
                  </a:ext>
                </a:extLst>
              </a:tr>
              <a:tr h="18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43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105143"/>
                  </a:ext>
                </a:extLst>
              </a:tr>
              <a:tr h="18943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05252"/>
                  </a:ext>
                </a:extLst>
              </a:tr>
              <a:tr h="18943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1283166" y="4730523"/>
            <a:ext cx="8670344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「様式３実施スケジュール」の内容を要約して記載する。表は、適宜修正してください。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8852" y="4741384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39522" y="421598"/>
            <a:ext cx="984167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-38658" y="81052"/>
            <a:ext cx="9918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余白（パンチ穴のとじしろ）</a:t>
            </a: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05786"/>
              </p:ext>
            </p:extLst>
          </p:nvPr>
        </p:nvGraphicFramePr>
        <p:xfrm>
          <a:off x="2946339" y="3356992"/>
          <a:ext cx="4253559" cy="1154040"/>
        </p:xfrm>
        <a:graphic>
          <a:graphicData uri="http://schemas.openxmlformats.org/drawingml/2006/table">
            <a:tbl>
              <a:tblPr/>
              <a:tblGrid>
                <a:gridCol w="4253559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15818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注意点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98345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企画提案書等の内容を記載（１枚以内に収めること）</a:t>
                      </a:r>
                      <a:endParaRPr kumimoji="1" lang="en-US" altLang="ja-JP" sz="100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文字の大きさは</a:t>
                      </a:r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ポイント以上</a:t>
                      </a:r>
                      <a:endParaRPr kumimoji="1" lang="en-US" altLang="ja-JP" sz="100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図表やイラストを挿入し、技術・専門的内容をわかりやすく伝えるための配慮をお願いします。</a:t>
                      </a:r>
                      <a:endParaRPr kumimoji="1" lang="en-US" altLang="ja-JP" sz="100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様式中の注意点、例示・注釈文（朱書き文字）は、提出時に削除してください。</a:t>
                      </a:r>
                      <a:endParaRPr kumimoji="1" lang="en-US" altLang="ja-JP" sz="100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18" name="タイトル 3"/>
          <p:cNvSpPr txBox="1">
            <a:spLocks/>
          </p:cNvSpPr>
          <p:nvPr/>
        </p:nvSpPr>
        <p:spPr>
          <a:xfrm>
            <a:off x="8485109" y="396782"/>
            <a:ext cx="1428987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様式４</a:t>
            </a:r>
          </a:p>
        </p:txBody>
      </p:sp>
    </p:spTree>
    <p:extLst>
      <p:ext uri="{BB962C8B-B14F-4D97-AF65-F5344CB8AC3E}">
        <p14:creationId xmlns:p14="http://schemas.microsoft.com/office/powerpoint/2010/main" val="153581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 w="6350">
          <a:noFill/>
        </a:ln>
      </a:spPr>
      <a:bodyPr vert="horz" lIns="0" tIns="0" rIns="0" bIns="0" rtlCol="0" anchor="ctr"/>
      <a:lstStyle>
        <a:defPPr algn="ctr" defTabSz="457200">
          <a:defRPr sz="1600" b="1" dirty="0">
            <a:solidFill>
              <a:schemeClr val="bg1"/>
            </a:solidFill>
            <a:latin typeface="BIZ UDゴシック" panose="020B0400000000000000" pitchFamily="49" charset="-128"/>
            <a:ea typeface="BIZ UDゴシック" panose="020B0400000000000000" pitchFamily="49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31880</TotalTime>
  <Words>319</Words>
  <Application>Microsoft Office PowerPoint</Application>
  <PresentationFormat>A4 210 x 297 mm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大学発SDGs社会課題解決型研究パイロット事業委託業務</dc:title>
  <dc:creator>togo miyagi（沖縄県）</dc:creator>
  <cp:lastModifiedBy>0082124</cp:lastModifiedBy>
  <cp:revision>847</cp:revision>
  <cp:lastPrinted>2024-05-15T03:35:26Z</cp:lastPrinted>
  <dcterms:created xsi:type="dcterms:W3CDTF">2014-05-20T06:27:08Z</dcterms:created>
  <dcterms:modified xsi:type="dcterms:W3CDTF">2024-05-15T06:31:48Z</dcterms:modified>
</cp:coreProperties>
</file>