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0" r:id="rId2"/>
  </p:sldIdLst>
  <p:sldSz cx="9906000" cy="6858000" type="A4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33CC33"/>
    <a:srgbClr val="FFFFCC"/>
    <a:srgbClr val="DEE7D1"/>
    <a:srgbClr val="4A7EBB"/>
    <a:srgbClr val="D0D8E8"/>
    <a:srgbClr val="008000"/>
    <a:srgbClr val="E9EDF4"/>
    <a:srgbClr val="FF99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0" autoAdjust="0"/>
    <p:restoredTop sz="94660"/>
  </p:normalViewPr>
  <p:slideViewPr>
    <p:cSldViewPr>
      <p:cViewPr varScale="1">
        <p:scale>
          <a:sx n="110" d="100"/>
          <a:sy n="110" d="100"/>
        </p:scale>
        <p:origin x="240" y="114"/>
      </p:cViewPr>
      <p:guideLst>
        <p:guide orient="horz" pos="2160"/>
        <p:guide pos="312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5" y="1"/>
            <a:ext cx="2919413" cy="495459"/>
          </a:xfrm>
          <a:prstGeom prst="rect">
            <a:avLst/>
          </a:prstGeom>
        </p:spPr>
        <p:txBody>
          <a:bodyPr vert="horz" lIns="91084" tIns="45547" rIns="91084" bIns="45547" rtlCol="0"/>
          <a:lstStyle>
            <a:lvl1pPr algn="l">
              <a:defRPr sz="1100"/>
            </a:lvl1pPr>
          </a:lstStyle>
          <a:p>
            <a:r>
              <a:rPr kumimoji="1" lang="ja-JP" altLang="en-US"/>
              <a:t>（参考１）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459"/>
          </a:xfrm>
          <a:prstGeom prst="rect">
            <a:avLst/>
          </a:prstGeom>
        </p:spPr>
        <p:txBody>
          <a:bodyPr vert="horz" lIns="91084" tIns="45547" rIns="91084" bIns="45547" rtlCol="0"/>
          <a:lstStyle>
            <a:lvl1pPr algn="r">
              <a:defRPr sz="1100"/>
            </a:lvl1pPr>
          </a:lstStyle>
          <a:p>
            <a:fld id="{E76FBDE2-DA0E-4A2D-8092-14791E54DA32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5" y="9374037"/>
            <a:ext cx="2919413" cy="495459"/>
          </a:xfrm>
          <a:prstGeom prst="rect">
            <a:avLst/>
          </a:prstGeom>
        </p:spPr>
        <p:txBody>
          <a:bodyPr vert="horz" lIns="91084" tIns="45547" rIns="91084" bIns="45547" rtlCol="0" anchor="b"/>
          <a:lstStyle>
            <a:lvl1pPr algn="l">
              <a:defRPr sz="1100"/>
            </a:lvl1pPr>
          </a:lstStyle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4037"/>
            <a:ext cx="2919412" cy="495459"/>
          </a:xfrm>
          <a:prstGeom prst="rect">
            <a:avLst/>
          </a:prstGeom>
        </p:spPr>
        <p:txBody>
          <a:bodyPr vert="horz" lIns="91084" tIns="45547" rIns="91084" bIns="45547" rtlCol="0" anchor="b"/>
          <a:lstStyle>
            <a:lvl1pPr algn="r">
              <a:defRPr sz="1100"/>
            </a:lvl1pPr>
          </a:lstStyle>
          <a:p>
            <a:fld id="{7014B484-211D-4E17-918D-3F232A38A4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49114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6" y="44"/>
            <a:ext cx="2919413" cy="493872"/>
          </a:xfrm>
          <a:prstGeom prst="rect">
            <a:avLst/>
          </a:prstGeom>
        </p:spPr>
        <p:txBody>
          <a:bodyPr vert="horz" lIns="91077" tIns="45545" rIns="91077" bIns="45545" rtlCol="0"/>
          <a:lstStyle>
            <a:lvl1pPr algn="l">
              <a:defRPr sz="1100"/>
            </a:lvl1pPr>
          </a:lstStyle>
          <a:p>
            <a:r>
              <a:rPr kumimoji="1" lang="ja-JP" altLang="en-US"/>
              <a:t>（参考１）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44"/>
            <a:ext cx="2919412" cy="493872"/>
          </a:xfrm>
          <a:prstGeom prst="rect">
            <a:avLst/>
          </a:prstGeom>
        </p:spPr>
        <p:txBody>
          <a:bodyPr vert="horz" lIns="91077" tIns="45545" rIns="91077" bIns="45545" rtlCol="0"/>
          <a:lstStyle>
            <a:lvl1pPr algn="r">
              <a:defRPr sz="1100"/>
            </a:lvl1pPr>
          </a:lstStyle>
          <a:p>
            <a:fld id="{762E8829-31D2-4D1E-9738-259C5F91D8E0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42950"/>
            <a:ext cx="53419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7" tIns="45545" rIns="91077" bIns="455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14" y="4687828"/>
            <a:ext cx="5389564" cy="4441667"/>
          </a:xfrm>
          <a:prstGeom prst="rect">
            <a:avLst/>
          </a:prstGeom>
        </p:spPr>
        <p:txBody>
          <a:bodyPr vert="horz" lIns="91077" tIns="45545" rIns="91077" bIns="455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6" y="9374029"/>
            <a:ext cx="2919413" cy="493871"/>
          </a:xfrm>
          <a:prstGeom prst="rect">
            <a:avLst/>
          </a:prstGeom>
        </p:spPr>
        <p:txBody>
          <a:bodyPr vert="horz" lIns="91077" tIns="45545" rIns="91077" bIns="45545" rtlCol="0" anchor="b"/>
          <a:lstStyle>
            <a:lvl1pPr algn="l">
              <a:defRPr sz="1100"/>
            </a:lvl1pPr>
          </a:lstStyle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4029"/>
            <a:ext cx="2919412" cy="493871"/>
          </a:xfrm>
          <a:prstGeom prst="rect">
            <a:avLst/>
          </a:prstGeom>
        </p:spPr>
        <p:txBody>
          <a:bodyPr vert="horz" lIns="91077" tIns="45545" rIns="91077" bIns="45545" rtlCol="0" anchor="b"/>
          <a:lstStyle>
            <a:lvl1pPr algn="r">
              <a:defRPr sz="1100"/>
            </a:lvl1pPr>
          </a:lstStyle>
          <a:p>
            <a:fld id="{1B94764B-1B2A-4B32-973F-D6CC61F8D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4995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6913" y="742950"/>
            <a:ext cx="5341937" cy="36988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94764B-1B2A-4B32-973F-D6CC61F8DC11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/>
              <a:t>（参考１）</a:t>
            </a:r>
          </a:p>
        </p:txBody>
      </p:sp>
    </p:spTree>
    <p:extLst>
      <p:ext uri="{BB962C8B-B14F-4D97-AF65-F5344CB8AC3E}">
        <p14:creationId xmlns:p14="http://schemas.microsoft.com/office/powerpoint/2010/main" val="2206555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2DB3-B22C-4725-BCBE-50B47BD866FF}" type="datetime1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39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C2D6-736B-413F-917A-3346C28AA8C0}" type="datetime1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53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B09B-7D3C-4C31-A2BF-5D593D1CF1A7}" type="datetime1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974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4C80-F102-4345-ACD0-ABE12EA40CAC}" type="datetime1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40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1153-93D2-409D-A315-25A1C7939BD4}" type="datetime1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53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761F-5597-4314-A617-6A81D84D3CED}" type="datetime1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016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CE9E-5BFA-4655-8623-5796A9EA2BEB}" type="datetime1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5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DD249-5168-4A52-952A-CE28A6D5EB0B}" type="datetime1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15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7FAE-C8D1-4267-BD2C-3FAD89CCBE1A}" type="datetime1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9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FFB9-7D1F-4874-A7B5-B52AA6FB41A3}" type="datetime1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26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B60F-A0C0-461A-B391-7CDEE5146A77}" type="datetime1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92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C3ED8-9768-442A-9AE1-8B247CED0637}" type="datetime1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16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395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9143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タイトル 3"/>
          <p:cNvSpPr txBox="1">
            <a:spLocks/>
          </p:cNvSpPr>
          <p:nvPr/>
        </p:nvSpPr>
        <p:spPr>
          <a:xfrm>
            <a:off x="6792" y="8764"/>
            <a:ext cx="8762631" cy="268376"/>
          </a:xfrm>
          <a:prstGeom prst="rect">
            <a:avLst/>
          </a:prstGeom>
          <a:noFill/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36000" rIns="91440" bIns="3600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令和６年度　次世代エネルギー利活用促進事業（島しょ型エネルギー社会基盤構築事業）</a:t>
            </a:r>
          </a:p>
        </p:txBody>
      </p:sp>
      <p:graphicFrame>
        <p:nvGraphicFramePr>
          <p:cNvPr id="67" name="表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020338"/>
              </p:ext>
            </p:extLst>
          </p:nvPr>
        </p:nvGraphicFramePr>
        <p:xfrm>
          <a:off x="14928" y="986598"/>
          <a:ext cx="9864000" cy="3141788"/>
        </p:xfrm>
        <a:graphic>
          <a:graphicData uri="http://schemas.openxmlformats.org/drawingml/2006/table">
            <a:tbl>
              <a:tblPr/>
              <a:tblGrid>
                <a:gridCol w="9864000">
                  <a:extLst>
                    <a:ext uri="{9D8B030D-6E8A-4147-A177-3AD203B41FA5}">
                      <a16:colId xmlns:a16="http://schemas.microsoft.com/office/drawing/2014/main" val="1526006742"/>
                    </a:ext>
                  </a:extLst>
                </a:gridCol>
              </a:tblGrid>
              <a:tr h="20400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事業の目的・効果</a:t>
                      </a: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051608"/>
                  </a:ext>
                </a:extLst>
              </a:tr>
              <a:tr h="2937781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事業計画書の内容を記載（１枚以内に収めること）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文字の大きさは</a:t>
                      </a:r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10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ポイント以上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図表やイラストを挿入し、技術・専門的内容をわかりやすく伝えるための配慮をお願いします。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様式中の例示・注釈文（朱書き文字）は、提出時に削除してください。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endParaRPr kumimoji="1" lang="en-US" altLang="ja-JP" sz="1050" b="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事業計画の「目的」を記載する。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○○○○○○○○○○○○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事業概要（実証内容）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事業費：○、○○○万円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事業計画の「事業概要（実証内用）」を記載する。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○○○○○○○○○○○○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715751"/>
                  </a:ext>
                </a:extLst>
              </a:tr>
            </a:tbl>
          </a:graphicData>
        </a:graphic>
      </p:graphicFrame>
      <p:sp>
        <p:nvSpPr>
          <p:cNvPr id="46" name="タイトル 3"/>
          <p:cNvSpPr txBox="1">
            <a:spLocks/>
          </p:cNvSpPr>
          <p:nvPr/>
        </p:nvSpPr>
        <p:spPr>
          <a:xfrm>
            <a:off x="8083814" y="9377"/>
            <a:ext cx="1818385" cy="256647"/>
          </a:xfrm>
          <a:prstGeom prst="rect">
            <a:avLst/>
          </a:prstGeom>
          <a:noFill/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36000" rIns="91440" bIns="3600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</a:t>
            </a:r>
            <a:r>
              <a:rPr lang="ja-JP" altLang="en-US" sz="12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事業概要（別紙</a:t>
            </a:r>
            <a:r>
              <a:rPr lang="en-US" altLang="ja-JP" sz="12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</a:t>
            </a:r>
            <a:r>
              <a:rPr lang="ja-JP" altLang="en-US" sz="12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r>
              <a:rPr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＞</a:t>
            </a:r>
          </a:p>
        </p:txBody>
      </p:sp>
      <p:sp>
        <p:nvSpPr>
          <p:cNvPr id="49" name="角丸四角形 48"/>
          <p:cNvSpPr/>
          <p:nvPr/>
        </p:nvSpPr>
        <p:spPr>
          <a:xfrm>
            <a:off x="-2960" y="266024"/>
            <a:ext cx="6568224" cy="520916"/>
          </a:xfrm>
          <a:prstGeom prst="roundRect">
            <a:avLst>
              <a:gd name="adj" fmla="val 6277"/>
            </a:avLst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">
              <a:lnSpc>
                <a:spcPts val="1600"/>
              </a:lnSpc>
            </a:pP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事業名：○○促進実証事業（例）</a:t>
            </a:r>
          </a:p>
        </p:txBody>
      </p:sp>
      <p:sp>
        <p:nvSpPr>
          <p:cNvPr id="52" name="角丸四角形 51"/>
          <p:cNvSpPr/>
          <p:nvPr/>
        </p:nvSpPr>
        <p:spPr>
          <a:xfrm>
            <a:off x="6681192" y="267030"/>
            <a:ext cx="3216937" cy="520916"/>
          </a:xfrm>
          <a:prstGeom prst="roundRect">
            <a:avLst>
              <a:gd name="adj" fmla="val 6277"/>
            </a:avLst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7200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">
              <a:lnSpc>
                <a:spcPts val="1600"/>
              </a:lnSpc>
            </a:pP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会社名（代表企業）</a:t>
            </a:r>
            <a:endParaRPr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36000">
              <a:lnSpc>
                <a:spcPts val="1600"/>
              </a:lnSpc>
            </a:pP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会社名、会社名、会社名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endParaRPr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33" name="表 32">
            <a:extLst>
              <a:ext uri="{FF2B5EF4-FFF2-40B4-BE49-F238E27FC236}">
                <a16:creationId xmlns:a16="http://schemas.microsoft.com/office/drawing/2014/main" id="{3A4075D0-6B75-4A20-9F53-CB46FCB3D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211499"/>
              </p:ext>
            </p:extLst>
          </p:nvPr>
        </p:nvGraphicFramePr>
        <p:xfrm>
          <a:off x="146765" y="4412071"/>
          <a:ext cx="9600326" cy="1129087"/>
        </p:xfrm>
        <a:graphic>
          <a:graphicData uri="http://schemas.openxmlformats.org/drawingml/2006/table">
            <a:tbl>
              <a:tblPr firstRow="1" bandRow="1"/>
              <a:tblGrid>
                <a:gridCol w="2471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864198399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1343868162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4058373483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2630150213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1489930715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613591575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3205413410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423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実施項目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2026</a:t>
                      </a:r>
                      <a:r>
                        <a:rPr kumimoji="1" lang="ja-JP" altLang="en-US" sz="900" b="1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735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lang="ja-JP" alt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4-6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7-9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10-12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1-3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4-6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7-9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10-12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1-3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4-6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7-9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10-12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1-3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2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82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824">
                <a:tc>
                  <a:txBody>
                    <a:bodyPr/>
                    <a:lstStyle/>
                    <a:p>
                      <a:pPr algn="ctr"/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105143"/>
                  </a:ext>
                </a:extLst>
              </a:tr>
              <a:tr h="158824">
                <a:tc>
                  <a:txBody>
                    <a:bodyPr/>
                    <a:lstStyle/>
                    <a:p>
                      <a:pPr algn="ctr"/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605252"/>
                  </a:ext>
                </a:extLst>
              </a:tr>
              <a:tr h="15882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1208584" y="4128386"/>
            <a:ext cx="8856984" cy="29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事業計画書の「事業実施スケジュール」を記載する。スケジュール表の年度は、適宜修正してください。（下記のスケジュール表は、複数年の事業を予定している場合）</a:t>
            </a:r>
            <a:endParaRPr kumimoji="0"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56456" y="4168588"/>
            <a:ext cx="1632759" cy="21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実施スケジュール</a:t>
            </a:r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015947"/>
              </p:ext>
            </p:extLst>
          </p:nvPr>
        </p:nvGraphicFramePr>
        <p:xfrm>
          <a:off x="111604" y="5783395"/>
          <a:ext cx="4339894" cy="822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34294">
                  <a:extLst>
                    <a:ext uri="{9D8B030D-6E8A-4147-A177-3AD203B41FA5}">
                      <a16:colId xmlns:a16="http://schemas.microsoft.com/office/drawing/2014/main" val="164490167"/>
                    </a:ext>
                  </a:extLst>
                </a:gridCol>
                <a:gridCol w="561120">
                  <a:extLst>
                    <a:ext uri="{9D8B030D-6E8A-4147-A177-3AD203B41FA5}">
                      <a16:colId xmlns:a16="http://schemas.microsoft.com/office/drawing/2014/main" val="423816098"/>
                    </a:ext>
                  </a:extLst>
                </a:gridCol>
                <a:gridCol w="561120">
                  <a:extLst>
                    <a:ext uri="{9D8B030D-6E8A-4147-A177-3AD203B41FA5}">
                      <a16:colId xmlns:a16="http://schemas.microsoft.com/office/drawing/2014/main" val="1861525041"/>
                    </a:ext>
                  </a:extLst>
                </a:gridCol>
                <a:gridCol w="561120">
                  <a:extLst>
                    <a:ext uri="{9D8B030D-6E8A-4147-A177-3AD203B41FA5}">
                      <a16:colId xmlns:a16="http://schemas.microsoft.com/office/drawing/2014/main" val="3352203087"/>
                    </a:ext>
                  </a:extLst>
                </a:gridCol>
                <a:gridCol w="561120">
                  <a:extLst>
                    <a:ext uri="{9D8B030D-6E8A-4147-A177-3AD203B41FA5}">
                      <a16:colId xmlns:a16="http://schemas.microsoft.com/office/drawing/2014/main" val="806371188"/>
                    </a:ext>
                  </a:extLst>
                </a:gridCol>
                <a:gridCol w="561120">
                  <a:extLst>
                    <a:ext uri="{9D8B030D-6E8A-4147-A177-3AD203B41FA5}">
                      <a16:colId xmlns:a16="http://schemas.microsoft.com/office/drawing/2014/main" val="2747102391"/>
                    </a:ext>
                  </a:extLst>
                </a:gridCol>
              </a:tblGrid>
              <a:tr h="1598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成果目標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en-US" altLang="ja-JP" sz="7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2050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894586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035361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528014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975486"/>
                  </a:ext>
                </a:extLst>
              </a:tr>
            </a:tbl>
          </a:graphicData>
        </a:graphic>
      </p:graphicFrame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58499" y="5566373"/>
            <a:ext cx="1632759" cy="21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事業効果</a:t>
            </a:r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graphicFrame>
        <p:nvGraphicFramePr>
          <p:cNvPr id="54" name="表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950210"/>
              </p:ext>
            </p:extLst>
          </p:nvPr>
        </p:nvGraphicFramePr>
        <p:xfrm>
          <a:off x="4504605" y="5785622"/>
          <a:ext cx="5282106" cy="10287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25766">
                  <a:extLst>
                    <a:ext uri="{9D8B030D-6E8A-4147-A177-3AD203B41FA5}">
                      <a16:colId xmlns:a16="http://schemas.microsoft.com/office/drawing/2014/main" val="16449016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887039775"/>
                    </a:ext>
                  </a:extLst>
                </a:gridCol>
                <a:gridCol w="565374">
                  <a:extLst>
                    <a:ext uri="{9D8B030D-6E8A-4147-A177-3AD203B41FA5}">
                      <a16:colId xmlns:a16="http://schemas.microsoft.com/office/drawing/2014/main" val="423816098"/>
                    </a:ext>
                  </a:extLst>
                </a:gridCol>
                <a:gridCol w="565374">
                  <a:extLst>
                    <a:ext uri="{9D8B030D-6E8A-4147-A177-3AD203B41FA5}">
                      <a16:colId xmlns:a16="http://schemas.microsoft.com/office/drawing/2014/main" val="1861525041"/>
                    </a:ext>
                  </a:extLst>
                </a:gridCol>
                <a:gridCol w="565374">
                  <a:extLst>
                    <a:ext uri="{9D8B030D-6E8A-4147-A177-3AD203B41FA5}">
                      <a16:colId xmlns:a16="http://schemas.microsoft.com/office/drawing/2014/main" val="3352203087"/>
                    </a:ext>
                  </a:extLst>
                </a:gridCol>
                <a:gridCol w="565374">
                  <a:extLst>
                    <a:ext uri="{9D8B030D-6E8A-4147-A177-3AD203B41FA5}">
                      <a16:colId xmlns:a16="http://schemas.microsoft.com/office/drawing/2014/main" val="806371188"/>
                    </a:ext>
                  </a:extLst>
                </a:gridCol>
                <a:gridCol w="565374">
                  <a:extLst>
                    <a:ext uri="{9D8B030D-6E8A-4147-A177-3AD203B41FA5}">
                      <a16:colId xmlns:a16="http://schemas.microsoft.com/office/drawing/2014/main" val="2747102391"/>
                    </a:ext>
                  </a:extLst>
                </a:gridCol>
                <a:gridCol w="565374">
                  <a:extLst>
                    <a:ext uri="{9D8B030D-6E8A-4147-A177-3AD203B41FA5}">
                      <a16:colId xmlns:a16="http://schemas.microsoft.com/office/drawing/2014/main" val="2647247837"/>
                    </a:ext>
                  </a:extLst>
                </a:gridCol>
              </a:tblGrid>
              <a:tr h="1598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実施内容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担当事業者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en-US" altLang="ja-JP" sz="7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894586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035361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528014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9107134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975486"/>
                  </a:ext>
                </a:extLst>
              </a:tr>
            </a:tbl>
          </a:graphicData>
        </a:graphic>
      </p:graphicFrame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4451500" y="5585996"/>
            <a:ext cx="2373708" cy="21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事業化に向けたスケジュール</a:t>
            </a:r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819186" y="5531926"/>
            <a:ext cx="7264628" cy="29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事業計画書の「事業効果」を記載する。</a:t>
            </a:r>
            <a:endParaRPr kumimoji="0"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6207502" y="5539351"/>
            <a:ext cx="7264628" cy="29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事業計画書の「事業化に向けたスケジュール」を記載する。</a:t>
            </a:r>
            <a:endParaRPr kumimoji="0"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581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</a:schemeClr>
        </a:solidFill>
        <a:ln w="6350">
          <a:noFill/>
        </a:ln>
      </a:spPr>
      <a:bodyPr vert="horz" lIns="0" tIns="0" rIns="0" bIns="0" rtlCol="0" anchor="ctr"/>
      <a:lstStyle>
        <a:defPPr algn="ctr" defTabSz="457200">
          <a:defRPr sz="1600" b="1" dirty="0">
            <a:solidFill>
              <a:schemeClr val="bg1"/>
            </a:solidFill>
            <a:latin typeface="BIZ UDゴシック" panose="020B0400000000000000" pitchFamily="49" charset="-128"/>
            <a:ea typeface="BIZ UDゴシック" panose="020B0400000000000000" pitchFamily="49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31262</TotalTime>
  <Words>333</Words>
  <Application>Microsoft Office PowerPoint</Application>
  <PresentationFormat>A4 210 x 297 mm</PresentationFormat>
  <Paragraphs>57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Meiryo UI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大学発SDGs社会課題解決型研究パイロット事業委託業務</dc:title>
  <dc:creator>togo miyagi（沖縄県）</dc:creator>
  <cp:lastModifiedBy>0082124</cp:lastModifiedBy>
  <cp:revision>833</cp:revision>
  <cp:lastPrinted>2024-04-04T06:12:36Z</cp:lastPrinted>
  <dcterms:created xsi:type="dcterms:W3CDTF">2014-05-20T06:27:08Z</dcterms:created>
  <dcterms:modified xsi:type="dcterms:W3CDTF">2024-04-04T06:12:36Z</dcterms:modified>
</cp:coreProperties>
</file>