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906000" type="A4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3174" y="10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062A-4C40-4793-BA49-FF3AF2DBC972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845B1-84D2-4217-A101-6DE666EB8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2505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062A-4C40-4793-BA49-FF3AF2DBC972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845B1-84D2-4217-A101-6DE666EB8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09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062A-4C40-4793-BA49-FF3AF2DBC972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845B1-84D2-4217-A101-6DE666EB8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6468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062A-4C40-4793-BA49-FF3AF2DBC972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845B1-84D2-4217-A101-6DE666EB8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6815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062A-4C40-4793-BA49-FF3AF2DBC972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845B1-84D2-4217-A101-6DE666EB8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718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062A-4C40-4793-BA49-FF3AF2DBC972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845B1-84D2-4217-A101-6DE666EB8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8048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062A-4C40-4793-BA49-FF3AF2DBC972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845B1-84D2-4217-A101-6DE666EB8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586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062A-4C40-4793-BA49-FF3AF2DBC972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845B1-84D2-4217-A101-6DE666EB8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9493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062A-4C40-4793-BA49-FF3AF2DBC972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845B1-84D2-4217-A101-6DE666EB8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0969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062A-4C40-4793-BA49-FF3AF2DBC972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845B1-84D2-4217-A101-6DE666EB8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4761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062A-4C40-4793-BA49-FF3AF2DBC972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845B1-84D2-4217-A101-6DE666EB8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244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7062A-4C40-4793-BA49-FF3AF2DBC972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845B1-84D2-4217-A101-6DE666EB8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7329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" name="グループ化 96"/>
          <p:cNvGrpSpPr/>
          <p:nvPr/>
        </p:nvGrpSpPr>
        <p:grpSpPr>
          <a:xfrm>
            <a:off x="3645024" y="8735671"/>
            <a:ext cx="709092" cy="411070"/>
            <a:chOff x="-2187624" y="4969916"/>
            <a:chExt cx="709092" cy="466819"/>
          </a:xfrm>
        </p:grpSpPr>
        <p:sp>
          <p:nvSpPr>
            <p:cNvPr id="71" name="正方形/長方形 70"/>
            <p:cNvSpPr/>
            <p:nvPr/>
          </p:nvSpPr>
          <p:spPr>
            <a:xfrm>
              <a:off x="-2187624" y="4969916"/>
              <a:ext cx="709092" cy="46681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6" name="直線コネクタ 75"/>
            <p:cNvCxnSpPr/>
            <p:nvPr/>
          </p:nvCxnSpPr>
          <p:spPr>
            <a:xfrm flipV="1">
              <a:off x="-2187624" y="4984361"/>
              <a:ext cx="709092" cy="45237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/>
            <p:cNvCxnSpPr/>
            <p:nvPr/>
          </p:nvCxnSpPr>
          <p:spPr>
            <a:xfrm>
              <a:off x="-2187624" y="4969916"/>
              <a:ext cx="709092" cy="46681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角丸四角形 40"/>
          <p:cNvSpPr/>
          <p:nvPr/>
        </p:nvSpPr>
        <p:spPr>
          <a:xfrm>
            <a:off x="4911152" y="4643730"/>
            <a:ext cx="1590814" cy="1048762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endParaRPr kumimoji="1" lang="en-US" altLang="ja-JP" sz="1000" dirty="0" smtClean="0">
              <a:solidFill>
                <a:schemeClr val="tx1"/>
              </a:solidFill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3165283" y="4647600"/>
            <a:ext cx="1590814" cy="1048762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bIns="0" rtlCol="0" anchor="b" anchorCtr="0"/>
          <a:lstStyle/>
          <a:p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90199" y="704528"/>
            <a:ext cx="139653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/>
              <a:t>○○立○○小中学校</a:t>
            </a:r>
            <a:endParaRPr kumimoji="1" lang="ja-JP" altLang="en-US" sz="105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551264" y="992560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 smtClean="0"/>
              <a:t>視点</a:t>
            </a:r>
            <a:endParaRPr kumimoji="1" lang="ja-JP" altLang="en-US" sz="9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805590" y="992560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 smtClean="0"/>
              <a:t>対象</a:t>
            </a:r>
            <a:endParaRPr kumimoji="1" lang="ja-JP" altLang="en-US" sz="9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518973" y="992560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 smtClean="0"/>
              <a:t>効果</a:t>
            </a:r>
            <a:endParaRPr kumimoji="1" lang="ja-JP" altLang="en-US" sz="900" dirty="0"/>
          </a:p>
        </p:txBody>
      </p:sp>
      <p:sp>
        <p:nvSpPr>
          <p:cNvPr id="8" name="角丸四角形 7"/>
          <p:cNvSpPr/>
          <p:nvPr/>
        </p:nvSpPr>
        <p:spPr>
          <a:xfrm>
            <a:off x="548680" y="1210672"/>
            <a:ext cx="2592288" cy="285944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</a:rPr>
              <a:t>不登校が生じない学校づくり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548680" y="1568624"/>
            <a:ext cx="2592288" cy="285944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</a:rPr>
              <a:t>不登校児童生徒の社会的自立への支援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3356992" y="1208584"/>
            <a:ext cx="1649546" cy="28594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</a:rPr>
              <a:t>全ての児童生徒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3356992" y="1568624"/>
            <a:ext cx="1649546" cy="28803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</a:rPr>
              <a:t>不登校児童生徒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5229200" y="1208584"/>
            <a:ext cx="1368152" cy="28594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5229200" y="1568624"/>
            <a:ext cx="1368152" cy="28594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14" name="二等辺三角形 13"/>
          <p:cNvSpPr/>
          <p:nvPr/>
        </p:nvSpPr>
        <p:spPr>
          <a:xfrm rot="5400000">
            <a:off x="3124726" y="1297550"/>
            <a:ext cx="216024" cy="108012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二等辺三角形 15"/>
          <p:cNvSpPr/>
          <p:nvPr/>
        </p:nvSpPr>
        <p:spPr>
          <a:xfrm rot="5400000">
            <a:off x="3124726" y="1657590"/>
            <a:ext cx="216024" cy="108012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二等辺三角形 16"/>
          <p:cNvSpPr/>
          <p:nvPr/>
        </p:nvSpPr>
        <p:spPr>
          <a:xfrm rot="5400000">
            <a:off x="4996934" y="1297550"/>
            <a:ext cx="216024" cy="108012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二等辺三角形 17"/>
          <p:cNvSpPr/>
          <p:nvPr/>
        </p:nvSpPr>
        <p:spPr>
          <a:xfrm rot="5400000">
            <a:off x="4996934" y="1657590"/>
            <a:ext cx="216024" cy="108012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34343" y="2335941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①未然防止</a:t>
            </a:r>
            <a:endParaRPr kumimoji="1" lang="ja-JP" altLang="en-US" dirty="0"/>
          </a:p>
        </p:txBody>
      </p:sp>
      <p:sp>
        <p:nvSpPr>
          <p:cNvPr id="22" name="正方形/長方形 21"/>
          <p:cNvSpPr/>
          <p:nvPr/>
        </p:nvSpPr>
        <p:spPr>
          <a:xfrm>
            <a:off x="656690" y="2730411"/>
            <a:ext cx="5940661" cy="115560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角丸四角形 20"/>
          <p:cNvSpPr/>
          <p:nvPr/>
        </p:nvSpPr>
        <p:spPr>
          <a:xfrm>
            <a:off x="1486195" y="2327676"/>
            <a:ext cx="3011894" cy="350594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pc="-150" dirty="0">
                <a:solidFill>
                  <a:schemeClr val="bg1"/>
                </a:solidFill>
                <a:latin typeface="AR P丸ゴシック体E" pitchFamily="50" charset="-128"/>
                <a:ea typeface="AR P丸ゴシック体E" pitchFamily="50" charset="-128"/>
              </a:rPr>
              <a:t>安心安全な魅力</a:t>
            </a:r>
            <a:r>
              <a:rPr kumimoji="1" lang="ja-JP" altLang="en-US" spc="-150" dirty="0" smtClean="0">
                <a:solidFill>
                  <a:schemeClr val="bg1"/>
                </a:solidFill>
                <a:latin typeface="AR P丸ゴシック体E" pitchFamily="50" charset="-128"/>
                <a:ea typeface="AR P丸ゴシック体E" pitchFamily="50" charset="-128"/>
              </a:rPr>
              <a:t>ある学校づくり</a:t>
            </a:r>
            <a:endParaRPr kumimoji="1" lang="ja-JP" altLang="en-US" spc="-150" dirty="0">
              <a:solidFill>
                <a:schemeClr val="bg1"/>
              </a:solidFill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023857" y="4498980"/>
            <a:ext cx="5573494" cy="257596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角丸四角形 23"/>
          <p:cNvSpPr/>
          <p:nvPr/>
        </p:nvSpPr>
        <p:spPr>
          <a:xfrm>
            <a:off x="1890574" y="3990089"/>
            <a:ext cx="3132114" cy="364720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bg1"/>
                </a:solidFill>
                <a:latin typeface="AR P丸ゴシック体E" pitchFamily="50" charset="-128"/>
                <a:ea typeface="AR P丸ゴシック体E" pitchFamily="50" charset="-128"/>
              </a:rPr>
              <a:t>組織的な早期発見・早期対応</a:t>
            </a:r>
            <a:endParaRPr kumimoji="1" lang="ja-JP" altLang="en-US" dirty="0">
              <a:solidFill>
                <a:schemeClr val="bg1"/>
              </a:solidFill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87168" y="2771224"/>
            <a:ext cx="5694160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p"/>
            </a:pPr>
            <a:r>
              <a:rPr kumimoji="1" lang="ja-JP" altLang="en-US" sz="1050" dirty="0" smtClean="0"/>
              <a:t>支持的風土（互いに認め合い，支え合う集団）づくりの４つのポイントを踏まえた教育活動の推進</a:t>
            </a:r>
            <a:endParaRPr kumimoji="1" lang="en-US" altLang="ja-JP" sz="1050" dirty="0" smtClean="0"/>
          </a:p>
          <a:p>
            <a:r>
              <a:rPr kumimoji="1" lang="ja-JP" altLang="en-US" sz="1050" dirty="0" smtClean="0"/>
              <a:t>　　　①安心－②所属－③承認－④自立</a:t>
            </a:r>
            <a:endParaRPr kumimoji="1" lang="en-US" altLang="ja-JP" sz="1050" dirty="0" smtClean="0"/>
          </a:p>
          <a:p>
            <a:pPr marL="171450" indent="-171450">
              <a:buFont typeface="Wingdings" pitchFamily="2" charset="2"/>
              <a:buChar char="p"/>
            </a:pPr>
            <a:r>
              <a:rPr lang="ja-JP" altLang="en-US" sz="1050" dirty="0" smtClean="0"/>
              <a:t>生徒指導の４つのポイントを生かした授業づくり</a:t>
            </a:r>
            <a:endParaRPr lang="en-US" altLang="ja-JP" sz="1050" dirty="0" smtClean="0"/>
          </a:p>
          <a:p>
            <a:r>
              <a:rPr lang="ja-JP" altLang="en-US" sz="1050" dirty="0" smtClean="0"/>
              <a:t>　　　①自己存在感の感受　　②共感的な人間関係の育成　　</a:t>
            </a:r>
            <a:endParaRPr lang="en-US" altLang="ja-JP" sz="1050" dirty="0" smtClean="0"/>
          </a:p>
          <a:p>
            <a:r>
              <a:rPr lang="ja-JP" altLang="en-US" sz="1050" dirty="0" smtClean="0"/>
              <a:t>　　　③自己決定の場の提供　　④安心・安全な風土の醸成</a:t>
            </a:r>
            <a:endParaRPr lang="en-US" altLang="ja-JP" sz="1050" dirty="0" smtClean="0"/>
          </a:p>
          <a:p>
            <a:pPr marL="171450" indent="-171450">
              <a:buFont typeface="Wingdings" panose="05000000000000000000" pitchFamily="2" charset="2"/>
              <a:buChar char="p"/>
            </a:pPr>
            <a:r>
              <a:rPr lang="ja-JP" altLang="en-US" sz="1050" dirty="0" smtClean="0"/>
              <a:t>学級活動と連動した児童会・生徒会活動の充実及び自治意識の醸成</a:t>
            </a:r>
            <a:endParaRPr lang="en-US" altLang="ja-JP" sz="1050" dirty="0" smtClean="0"/>
          </a:p>
          <a:p>
            <a:endParaRPr lang="en-US" altLang="ja-JP" sz="105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66121" y="4003128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②初期対応</a:t>
            </a:r>
            <a:endParaRPr kumimoji="1" lang="ja-JP" altLang="en-US" dirty="0"/>
          </a:p>
        </p:txBody>
      </p:sp>
      <p:sp>
        <p:nvSpPr>
          <p:cNvPr id="29" name="下矢印 28"/>
          <p:cNvSpPr/>
          <p:nvPr/>
        </p:nvSpPr>
        <p:spPr>
          <a:xfrm>
            <a:off x="117138" y="2782197"/>
            <a:ext cx="533307" cy="6912298"/>
          </a:xfrm>
          <a:prstGeom prst="downArrow">
            <a:avLst/>
          </a:prstGeom>
          <a:gradFill flip="none" rotWithShape="1">
            <a:gsLst>
              <a:gs pos="0">
                <a:schemeClr val="bg1">
                  <a:lumMod val="50000"/>
                  <a:tint val="66000"/>
                  <a:satMod val="160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lumMod val="50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 anchorCtr="1"/>
          <a:lstStyle/>
          <a:p>
            <a:pPr algn="ctr"/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1353723" y="4643730"/>
            <a:ext cx="1590814" cy="1048762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774758" y="4540701"/>
            <a:ext cx="805891" cy="2539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dirty="0" smtClean="0">
                <a:latin typeface="AR P丸ゴシック体E" pitchFamily="50" charset="-128"/>
                <a:ea typeface="AR P丸ゴシック体E" pitchFamily="50" charset="-128"/>
              </a:rPr>
              <a:t>ステップ１</a:t>
            </a:r>
            <a:endParaRPr kumimoji="1" lang="ja-JP" altLang="en-US" sz="1050" dirty="0"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564484" y="4540701"/>
            <a:ext cx="805891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AR P丸ゴシック体E" pitchFamily="50" charset="-128"/>
                <a:ea typeface="AR P丸ゴシック体E" pitchFamily="50" charset="-128"/>
              </a:rPr>
              <a:t>ステップ２</a:t>
            </a:r>
            <a:endParaRPr kumimoji="1" lang="ja-JP" altLang="en-US" sz="1050" dirty="0"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319239" y="4517150"/>
            <a:ext cx="805891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AR P丸ゴシック体E" pitchFamily="50" charset="-128"/>
                <a:ea typeface="AR P丸ゴシック体E" pitchFamily="50" charset="-128"/>
              </a:rPr>
              <a:t>ステップ３</a:t>
            </a:r>
            <a:endParaRPr kumimoji="1" lang="ja-JP" altLang="en-US" sz="1050" dirty="0"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522853" y="4731986"/>
            <a:ext cx="130837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AR P丸ゴシック体E" pitchFamily="50" charset="-128"/>
                <a:ea typeface="AR P丸ゴシック体E" pitchFamily="50" charset="-128"/>
              </a:rPr>
              <a:t>欠席○日目</a:t>
            </a:r>
            <a:r>
              <a:rPr kumimoji="1" lang="ja-JP" altLang="en-US" sz="1100" dirty="0" smtClean="0">
                <a:latin typeface="AR P丸ゴシック体E" pitchFamily="50" charset="-128"/>
                <a:ea typeface="AR P丸ゴシック体E" pitchFamily="50" charset="-128"/>
              </a:rPr>
              <a:t>の対応</a:t>
            </a:r>
            <a:endParaRPr kumimoji="1" lang="ja-JP" altLang="en-US" sz="1100" dirty="0"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218643" y="4716992"/>
            <a:ext cx="15905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AR P丸ゴシック体E" pitchFamily="50" charset="-128"/>
                <a:ea typeface="AR P丸ゴシック体E" pitchFamily="50" charset="-128"/>
              </a:rPr>
              <a:t>連続</a:t>
            </a:r>
            <a:r>
              <a:rPr kumimoji="1" lang="ja-JP" altLang="en-US" sz="1100" dirty="0" smtClean="0">
                <a:latin typeface="AR P丸ゴシック体E" pitchFamily="50" charset="-128"/>
                <a:ea typeface="AR P丸ゴシック体E" pitchFamily="50" charset="-128"/>
              </a:rPr>
              <a:t>欠席○日目</a:t>
            </a:r>
            <a:r>
              <a:rPr kumimoji="1" lang="ja-JP" altLang="en-US" sz="1100" dirty="0" smtClean="0">
                <a:latin typeface="AR P丸ゴシック体E" pitchFamily="50" charset="-128"/>
                <a:ea typeface="AR P丸ゴシック体E" pitchFamily="50" charset="-128"/>
              </a:rPr>
              <a:t>の対応</a:t>
            </a:r>
            <a:endParaRPr kumimoji="1" lang="ja-JP" altLang="en-US" sz="1100" dirty="0"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964198" y="4713307"/>
            <a:ext cx="15905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AR P丸ゴシック体E" pitchFamily="50" charset="-128"/>
                <a:ea typeface="AR P丸ゴシック体E" pitchFamily="50" charset="-128"/>
              </a:rPr>
              <a:t>連続</a:t>
            </a:r>
            <a:r>
              <a:rPr kumimoji="1" lang="ja-JP" altLang="en-US" sz="1100" dirty="0" smtClean="0">
                <a:latin typeface="AR P丸ゴシック体E" pitchFamily="50" charset="-128"/>
                <a:ea typeface="AR P丸ゴシック体E" pitchFamily="50" charset="-128"/>
              </a:rPr>
              <a:t>欠席○日目</a:t>
            </a:r>
            <a:r>
              <a:rPr kumimoji="1" lang="ja-JP" altLang="en-US" sz="1100" dirty="0" smtClean="0">
                <a:latin typeface="AR P丸ゴシック体E" pitchFamily="50" charset="-128"/>
                <a:ea typeface="AR P丸ゴシック体E" pitchFamily="50" charset="-128"/>
              </a:rPr>
              <a:t>の対応</a:t>
            </a:r>
            <a:endParaRPr kumimoji="1" lang="ja-JP" altLang="en-US" sz="1100" dirty="0"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4949706" y="5951074"/>
            <a:ext cx="1590814" cy="1048762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b" anchorCtr="0"/>
          <a:lstStyle/>
          <a:p>
            <a:endParaRPr kumimoji="1" lang="en-US" altLang="ja-JP" sz="1000" dirty="0" smtClean="0">
              <a:solidFill>
                <a:schemeClr val="tx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389851" y="5873175"/>
            <a:ext cx="805891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dirty="0" smtClean="0">
                <a:latin typeface="AR P丸ゴシック体E" pitchFamily="50" charset="-128"/>
                <a:ea typeface="AR P丸ゴシック体E" pitchFamily="50" charset="-128"/>
              </a:rPr>
              <a:t>ステップ４</a:t>
            </a:r>
            <a:endParaRPr kumimoji="1" lang="ja-JP" altLang="en-US" sz="1050" dirty="0"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947774" y="6067495"/>
            <a:ext cx="15905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AR P丸ゴシック体E" pitchFamily="50" charset="-128"/>
                <a:ea typeface="AR P丸ゴシック体E" pitchFamily="50" charset="-128"/>
              </a:rPr>
              <a:t>連続</a:t>
            </a:r>
            <a:r>
              <a:rPr kumimoji="1" lang="ja-JP" altLang="en-US" sz="1100" dirty="0" smtClean="0">
                <a:latin typeface="AR P丸ゴシック体E" pitchFamily="50" charset="-128"/>
                <a:ea typeface="AR P丸ゴシック体E" pitchFamily="50" charset="-128"/>
              </a:rPr>
              <a:t>欠席○日目</a:t>
            </a:r>
            <a:r>
              <a:rPr kumimoji="1" lang="ja-JP" altLang="en-US" sz="1100" dirty="0" smtClean="0">
                <a:latin typeface="AR P丸ゴシック体E" pitchFamily="50" charset="-128"/>
                <a:ea typeface="AR P丸ゴシック体E" pitchFamily="50" charset="-128"/>
              </a:rPr>
              <a:t>の対応</a:t>
            </a:r>
            <a:endParaRPr kumimoji="1" lang="ja-JP" altLang="en-US" sz="1100" dirty="0"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3152544" y="5964500"/>
            <a:ext cx="1590814" cy="1048762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b" anchorCtr="0"/>
          <a:lstStyle/>
          <a:p>
            <a:endParaRPr lang="en-US" altLang="ja-JP" sz="1000" dirty="0" smtClean="0">
              <a:solidFill>
                <a:schemeClr val="tx1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576863" y="5822935"/>
            <a:ext cx="805891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dirty="0" smtClean="0">
                <a:latin typeface="AR P丸ゴシック体E" pitchFamily="50" charset="-128"/>
                <a:ea typeface="AR P丸ゴシック体E" pitchFamily="50" charset="-128"/>
              </a:rPr>
              <a:t>ステップ５</a:t>
            </a:r>
            <a:endParaRPr kumimoji="1" lang="ja-JP" altLang="en-US" sz="1050" dirty="0"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208323" y="6000275"/>
            <a:ext cx="15905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AR P丸ゴシック体E" pitchFamily="50" charset="-128"/>
                <a:ea typeface="AR P丸ゴシック体E" pitchFamily="50" charset="-128"/>
              </a:rPr>
              <a:t>連続</a:t>
            </a:r>
            <a:r>
              <a:rPr kumimoji="1" lang="ja-JP" altLang="en-US" sz="1100" dirty="0" smtClean="0">
                <a:latin typeface="AR P丸ゴシック体E" pitchFamily="50" charset="-128"/>
                <a:ea typeface="AR P丸ゴシック体E" pitchFamily="50" charset="-128"/>
              </a:rPr>
              <a:t>欠席○日目</a:t>
            </a:r>
            <a:r>
              <a:rPr kumimoji="1" lang="ja-JP" altLang="en-US" sz="1100" dirty="0" smtClean="0">
                <a:latin typeface="AR P丸ゴシック体E" pitchFamily="50" charset="-128"/>
                <a:ea typeface="AR P丸ゴシック体E" pitchFamily="50" charset="-128"/>
              </a:rPr>
              <a:t>の対応</a:t>
            </a:r>
            <a:endParaRPr kumimoji="1" lang="ja-JP" altLang="en-US" sz="1100" dirty="0"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48" name="角丸四角形 47"/>
          <p:cNvSpPr/>
          <p:nvPr/>
        </p:nvSpPr>
        <p:spPr>
          <a:xfrm>
            <a:off x="1379212" y="5916721"/>
            <a:ext cx="1590814" cy="1048762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endParaRPr kumimoji="1" lang="en-US" altLang="ja-JP" sz="1000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itchFamily="2" charset="2"/>
              <a:buChar char="p"/>
            </a:pPr>
            <a:endParaRPr lang="en-US" altLang="ja-JP" sz="1000" dirty="0">
              <a:solidFill>
                <a:schemeClr val="tx1"/>
              </a:solidFill>
            </a:endParaRPr>
          </a:p>
          <a:p>
            <a:pPr marL="171450" indent="-171450">
              <a:buFont typeface="Wingdings" pitchFamily="2" charset="2"/>
              <a:buChar char="p"/>
            </a:pP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781018" y="5800795"/>
            <a:ext cx="805891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dirty="0" smtClean="0">
                <a:latin typeface="AR P丸ゴシック体E" pitchFamily="50" charset="-128"/>
                <a:ea typeface="AR P丸ゴシック体E" pitchFamily="50" charset="-128"/>
              </a:rPr>
              <a:t>ステップ６</a:t>
            </a:r>
            <a:endParaRPr kumimoji="1" lang="ja-JP" altLang="en-US" sz="1050" dirty="0"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379212" y="6027482"/>
            <a:ext cx="173156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AR P丸ゴシック体E" pitchFamily="50" charset="-128"/>
                <a:ea typeface="AR P丸ゴシック体E" pitchFamily="50" charset="-128"/>
              </a:rPr>
              <a:t>連続</a:t>
            </a:r>
            <a:r>
              <a:rPr kumimoji="1" lang="ja-JP" altLang="en-US" sz="1100" dirty="0" smtClean="0">
                <a:latin typeface="AR P丸ゴシック体E" pitchFamily="50" charset="-128"/>
                <a:ea typeface="AR P丸ゴシック体E" pitchFamily="50" charset="-128"/>
              </a:rPr>
              <a:t>欠席○日</a:t>
            </a:r>
            <a:r>
              <a:rPr kumimoji="1" lang="ja-JP" altLang="en-US" sz="1100" dirty="0" smtClean="0">
                <a:latin typeface="AR P丸ゴシック体E" pitchFamily="50" charset="-128"/>
                <a:ea typeface="AR P丸ゴシック体E" pitchFamily="50" charset="-128"/>
              </a:rPr>
              <a:t>以上の対応</a:t>
            </a:r>
            <a:endParaRPr kumimoji="1" lang="ja-JP" altLang="en-US" sz="1100" dirty="0"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1019068" y="4885623"/>
            <a:ext cx="369332" cy="17161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200" dirty="0" smtClean="0"/>
              <a:t>★不登校対策プログラム</a:t>
            </a:r>
            <a:endParaRPr kumimoji="1" lang="ja-JP" altLang="en-US" sz="1200" dirty="0"/>
          </a:p>
        </p:txBody>
      </p:sp>
      <p:sp>
        <p:nvSpPr>
          <p:cNvPr id="53" name="角丸四角形 52"/>
          <p:cNvSpPr/>
          <p:nvPr/>
        </p:nvSpPr>
        <p:spPr>
          <a:xfrm>
            <a:off x="1088280" y="7147986"/>
            <a:ext cx="5472608" cy="648072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spcCol="180000" rtlCol="0" anchor="ctr"/>
          <a:lstStyle/>
          <a:p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54" name="下矢印 53"/>
          <p:cNvSpPr/>
          <p:nvPr/>
        </p:nvSpPr>
        <p:spPr>
          <a:xfrm>
            <a:off x="562743" y="4449384"/>
            <a:ext cx="517117" cy="3456384"/>
          </a:xfrm>
          <a:prstGeom prst="downArrow">
            <a:avLst/>
          </a:prstGeom>
          <a:gradFill flip="none" rotWithShape="1">
            <a:gsLst>
              <a:gs pos="0">
                <a:schemeClr val="bg1">
                  <a:lumMod val="50000"/>
                  <a:tint val="66000"/>
                  <a:satMod val="160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lumMod val="50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 anchorCtr="1"/>
          <a:lstStyle/>
          <a:p>
            <a:endParaRPr kumimoji="1" lang="ja-JP" altLang="en-US" sz="12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1052736" y="8490684"/>
            <a:ext cx="5472608" cy="81967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1191223" y="8571691"/>
            <a:ext cx="209376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p"/>
            </a:pPr>
            <a:r>
              <a:rPr lang="ja-JP" altLang="en-US" sz="1050" dirty="0" smtClean="0"/>
              <a:t>指導体制の充実（チーム支援）</a:t>
            </a:r>
            <a:endParaRPr lang="en-US" altLang="ja-JP" sz="1050" dirty="0" smtClean="0"/>
          </a:p>
          <a:p>
            <a:pPr marL="171450" indent="-171450">
              <a:buFont typeface="Wingdings" pitchFamily="2" charset="2"/>
              <a:buChar char="p"/>
            </a:pPr>
            <a:r>
              <a:rPr lang="ja-JP" altLang="en-US" sz="1050" dirty="0" smtClean="0"/>
              <a:t>専門家</a:t>
            </a:r>
            <a:r>
              <a:rPr lang="ja-JP" altLang="en-US" sz="1050" dirty="0"/>
              <a:t>・関係機関との</a:t>
            </a:r>
            <a:r>
              <a:rPr lang="ja-JP" altLang="en-US" sz="1050" dirty="0" smtClean="0"/>
              <a:t>連携</a:t>
            </a:r>
            <a:endParaRPr lang="en-US" altLang="ja-JP" sz="1050" dirty="0" smtClean="0"/>
          </a:p>
          <a:p>
            <a:pPr indent="179388"/>
            <a:r>
              <a:rPr lang="ja-JP" altLang="en-US" sz="1050" dirty="0" smtClean="0"/>
              <a:t>（適応指導教室等）</a:t>
            </a:r>
            <a:endParaRPr lang="en-US" altLang="ja-JP" sz="1050" dirty="0" smtClean="0"/>
          </a:p>
          <a:p>
            <a:pPr marL="171450" indent="-171450">
              <a:buFont typeface="Wingdings" pitchFamily="2" charset="2"/>
              <a:buChar char="p"/>
            </a:pPr>
            <a:r>
              <a:rPr lang="ja-JP" altLang="en-US" sz="1050" dirty="0" smtClean="0"/>
              <a:t>学習の保障など柔軟</a:t>
            </a:r>
            <a:r>
              <a:rPr lang="ja-JP" altLang="en-US" sz="1050" dirty="0"/>
              <a:t>な対応</a:t>
            </a: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546232" y="8059052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③自立支援</a:t>
            </a:r>
            <a:endParaRPr kumimoji="1" lang="ja-JP" altLang="en-US" dirty="0"/>
          </a:p>
        </p:txBody>
      </p:sp>
      <p:sp>
        <p:nvSpPr>
          <p:cNvPr id="62" name="角丸四角形 61"/>
          <p:cNvSpPr/>
          <p:nvPr/>
        </p:nvSpPr>
        <p:spPr>
          <a:xfrm>
            <a:off x="3229406" y="8625408"/>
            <a:ext cx="668955" cy="197296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</a:rPr>
              <a:t>子供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3244978" y="9035262"/>
            <a:ext cx="667195" cy="20076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</a:rPr>
              <a:t>学校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4102634" y="9023921"/>
            <a:ext cx="766526" cy="212102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</a:rPr>
              <a:t>関係機関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4822584" y="8625408"/>
            <a:ext cx="1774768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Ø"/>
            </a:pPr>
            <a:r>
              <a:rPr kumimoji="1" lang="ja-JP" altLang="en-US" sz="1050" dirty="0" smtClean="0"/>
              <a:t>信頼関係が大切</a:t>
            </a:r>
            <a:r>
              <a:rPr kumimoji="1" lang="en-US" altLang="ja-JP" sz="1050" dirty="0" smtClean="0"/>
              <a:t>!!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ja-JP" altLang="en-US" sz="1050" dirty="0"/>
              <a:t>子供</a:t>
            </a:r>
            <a:r>
              <a:rPr lang="ja-JP" altLang="en-US" sz="1050" dirty="0" smtClean="0"/>
              <a:t>の状況に合わせた適切</a:t>
            </a:r>
            <a:r>
              <a:rPr lang="ja-JP" altLang="en-US" sz="1050" dirty="0"/>
              <a:t>なはたらきかけ</a:t>
            </a:r>
            <a:r>
              <a:rPr lang="ja-JP" altLang="en-US" sz="1050" dirty="0" smtClean="0"/>
              <a:t>を</a:t>
            </a:r>
            <a:r>
              <a:rPr lang="en-US" altLang="ja-JP" sz="1050" dirty="0" smtClean="0"/>
              <a:t>!!</a:t>
            </a:r>
            <a:endParaRPr kumimoji="1" lang="ja-JP" altLang="en-US" sz="1050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2525857" y="9351328"/>
            <a:ext cx="39651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/>
              <a:t>〔</a:t>
            </a:r>
            <a:r>
              <a:rPr lang="ja-JP" altLang="en-US" sz="800" dirty="0"/>
              <a:t>令和</a:t>
            </a:r>
            <a:r>
              <a:rPr lang="en-US" altLang="ja-JP" sz="800" dirty="0"/>
              <a:t>2</a:t>
            </a:r>
            <a:r>
              <a:rPr lang="ja-JP" altLang="en-US" sz="800" dirty="0"/>
              <a:t>年</a:t>
            </a:r>
            <a:r>
              <a:rPr lang="en-US" altLang="ja-JP" sz="800" dirty="0"/>
              <a:t>3</a:t>
            </a:r>
            <a:r>
              <a:rPr lang="ja-JP" altLang="en-US" sz="800" dirty="0"/>
              <a:t>月</a:t>
            </a:r>
            <a:r>
              <a:rPr lang="en-US" altLang="ja-JP" sz="800" dirty="0"/>
              <a:t>〕</a:t>
            </a:r>
            <a:r>
              <a:rPr lang="ja-JP" altLang="en-US" sz="800" dirty="0"/>
              <a:t>「不登校児童生徒への支援の手引き」沖縄県教育庁　義務教育課</a:t>
            </a:r>
          </a:p>
          <a:p>
            <a:r>
              <a:rPr kumimoji="1" lang="ja-JP" altLang="en-US" sz="800" dirty="0" smtClean="0"/>
              <a:t>「不登校児童生徒への支援のあり方について」（通知）</a:t>
            </a:r>
            <a:r>
              <a:rPr kumimoji="1" lang="en-US" altLang="ja-JP" sz="800" dirty="0" smtClean="0"/>
              <a:t>28</a:t>
            </a:r>
            <a:r>
              <a:rPr kumimoji="1" lang="ja-JP" altLang="en-US" sz="800" dirty="0" smtClean="0"/>
              <a:t>文科初</a:t>
            </a:r>
            <a:r>
              <a:rPr kumimoji="1" lang="en-US" altLang="ja-JP" sz="800" dirty="0" smtClean="0"/>
              <a:t>770</a:t>
            </a:r>
            <a:r>
              <a:rPr kumimoji="1" lang="ja-JP" altLang="en-US" sz="800" dirty="0" smtClean="0"/>
              <a:t>号平成</a:t>
            </a:r>
            <a:r>
              <a:rPr kumimoji="1" lang="en-US" altLang="ja-JP" sz="800" dirty="0" smtClean="0"/>
              <a:t>28</a:t>
            </a:r>
            <a:r>
              <a:rPr kumimoji="1" lang="ja-JP" altLang="en-US" sz="800" dirty="0" smtClean="0"/>
              <a:t>年</a:t>
            </a:r>
            <a:r>
              <a:rPr kumimoji="1" lang="en-US" altLang="ja-JP" sz="800" dirty="0" smtClean="0"/>
              <a:t>9</a:t>
            </a:r>
            <a:r>
              <a:rPr kumimoji="1" lang="ja-JP" altLang="en-US" sz="800" dirty="0" smtClean="0"/>
              <a:t>月</a:t>
            </a:r>
            <a:r>
              <a:rPr kumimoji="1" lang="en-US" altLang="ja-JP" sz="800" dirty="0" smtClean="0"/>
              <a:t>14</a:t>
            </a:r>
            <a:r>
              <a:rPr kumimoji="1" lang="ja-JP" altLang="en-US" sz="800" dirty="0" smtClean="0"/>
              <a:t>日</a:t>
            </a:r>
            <a:endParaRPr kumimoji="1" lang="en-US" altLang="ja-JP" sz="800" dirty="0" smtClean="0"/>
          </a:p>
          <a:p>
            <a:r>
              <a:rPr lang="ja-JP" altLang="en-US" sz="800" dirty="0" smtClean="0"/>
              <a:t>「生徒</a:t>
            </a:r>
            <a:r>
              <a:rPr lang="ja-JP" altLang="en-US" sz="800" dirty="0"/>
              <a:t>指導</a:t>
            </a:r>
            <a:r>
              <a:rPr lang="ja-JP" altLang="en-US" sz="800" dirty="0" smtClean="0"/>
              <a:t>リーフ」生徒指導・進路指導研究センター．文部科学省国立教育政策研究所</a:t>
            </a:r>
            <a:endParaRPr lang="en-US" altLang="ja-JP" sz="800" dirty="0" smtClean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1635021" y="9391362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参考資料</a:t>
            </a:r>
            <a:endParaRPr kumimoji="1" lang="ja-JP" altLang="en-US" sz="1200" dirty="0"/>
          </a:p>
        </p:txBody>
      </p:sp>
      <p:sp>
        <p:nvSpPr>
          <p:cNvPr id="33" name="対角する 2 つの角を丸めた四角形 32"/>
          <p:cNvSpPr/>
          <p:nvPr/>
        </p:nvSpPr>
        <p:spPr>
          <a:xfrm>
            <a:off x="282835" y="745178"/>
            <a:ext cx="2592288" cy="247382"/>
          </a:xfrm>
          <a:prstGeom prst="round2DiagRect">
            <a:avLst>
              <a:gd name="adj1" fmla="val 28257"/>
              <a:gd name="adj2" fmla="val 0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AR浪漫明朝体U" pitchFamily="17" charset="-128"/>
                <a:ea typeface="AR浪漫明朝体U" pitchFamily="17" charset="-128"/>
              </a:rPr>
              <a:t>不登校対策二つの</a:t>
            </a:r>
            <a:r>
              <a:rPr lang="ja-JP" altLang="en-US" sz="1400" dirty="0" smtClean="0">
                <a:solidFill>
                  <a:schemeClr val="tx1"/>
                </a:solidFill>
                <a:latin typeface="AR浪漫明朝体U" pitchFamily="17" charset="-128"/>
                <a:ea typeface="AR浪漫明朝体U" pitchFamily="17" charset="-128"/>
              </a:rPr>
              <a:t>視点</a:t>
            </a:r>
            <a:endParaRPr kumimoji="1" lang="ja-JP" altLang="en-US" sz="1400" dirty="0"/>
          </a:p>
        </p:txBody>
      </p:sp>
      <p:sp>
        <p:nvSpPr>
          <p:cNvPr id="75" name="対角する 2 つの角を丸めた四角形 74"/>
          <p:cNvSpPr/>
          <p:nvPr/>
        </p:nvSpPr>
        <p:spPr>
          <a:xfrm>
            <a:off x="227257" y="1958681"/>
            <a:ext cx="3002149" cy="318745"/>
          </a:xfrm>
          <a:prstGeom prst="round2DiagRect">
            <a:avLst>
              <a:gd name="adj1" fmla="val 28257"/>
              <a:gd name="adj2" fmla="val 0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chemeClr val="tx1"/>
                </a:solidFill>
                <a:latin typeface="AR浪漫明朝体U" pitchFamily="17" charset="-128"/>
                <a:ea typeface="AR浪漫明朝体U" pitchFamily="17" charset="-128"/>
              </a:rPr>
              <a:t>不登校に取り組む三つのステップ</a:t>
            </a:r>
          </a:p>
        </p:txBody>
      </p:sp>
      <p:sp>
        <p:nvSpPr>
          <p:cNvPr id="51" name="額縁 50"/>
          <p:cNvSpPr/>
          <p:nvPr/>
        </p:nvSpPr>
        <p:spPr>
          <a:xfrm>
            <a:off x="908720" y="128464"/>
            <a:ext cx="5256584" cy="504056"/>
          </a:xfrm>
          <a:prstGeom prst="bevel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  <a:latin typeface="AR浪漫明朝体U" pitchFamily="17" charset="-128"/>
                <a:ea typeface="AR浪漫明朝体U" pitchFamily="17" charset="-128"/>
              </a:rPr>
              <a:t>令和　年度版</a:t>
            </a:r>
            <a:r>
              <a:rPr lang="ja-JP" altLang="en-US" dirty="0">
                <a:solidFill>
                  <a:schemeClr val="tx1"/>
                </a:solidFill>
                <a:latin typeface="AR浪漫明朝体U" pitchFamily="17" charset="-128"/>
                <a:ea typeface="AR浪漫明朝体U" pitchFamily="17" charset="-128"/>
              </a:rPr>
              <a:t>　不登校対策</a:t>
            </a:r>
            <a:r>
              <a:rPr lang="ja-JP" altLang="en-US" dirty="0" smtClean="0">
                <a:solidFill>
                  <a:schemeClr val="tx1"/>
                </a:solidFill>
                <a:latin typeface="AR浪漫明朝体U" pitchFamily="17" charset="-128"/>
                <a:ea typeface="AR浪漫明朝体U" pitchFamily="17" charset="-128"/>
              </a:rPr>
              <a:t>リーフレット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153086" y="7208043"/>
            <a:ext cx="1941557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Wingdings" pitchFamily="2" charset="2"/>
              <a:buChar char="p"/>
            </a:pPr>
            <a:r>
              <a:rPr lang="ja-JP" altLang="en-US" sz="1050" dirty="0"/>
              <a:t>家庭との連携（保護者支援）</a:t>
            </a:r>
            <a:endParaRPr lang="en-US" altLang="ja-JP" sz="1050" dirty="0"/>
          </a:p>
          <a:p>
            <a:pPr marL="171450" indent="-171450">
              <a:buFont typeface="Wingdings" pitchFamily="2" charset="2"/>
              <a:buChar char="p"/>
            </a:pPr>
            <a:r>
              <a:rPr lang="ja-JP" altLang="en-US" sz="1050" dirty="0"/>
              <a:t>「つながり」を大切に</a:t>
            </a:r>
            <a:r>
              <a:rPr lang="en-US" altLang="ja-JP" sz="1050" dirty="0"/>
              <a:t>!!</a:t>
            </a:r>
          </a:p>
          <a:p>
            <a:pPr marL="171450" indent="-171450">
              <a:buFont typeface="Wingdings" pitchFamily="2" charset="2"/>
              <a:buChar char="p"/>
            </a:pPr>
            <a:r>
              <a:rPr lang="ja-JP" altLang="en-US" sz="1050" dirty="0"/>
              <a:t>子どもの状態の理解を</a:t>
            </a:r>
            <a:r>
              <a:rPr lang="en-US" altLang="ja-JP" sz="1050" dirty="0" smtClean="0"/>
              <a:t>!!</a:t>
            </a:r>
            <a:endParaRPr lang="ja-JP" altLang="en-US" sz="105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143929" y="7207273"/>
            <a:ext cx="3009157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Wingdings" pitchFamily="2" charset="2"/>
              <a:buChar char="p"/>
            </a:pPr>
            <a:r>
              <a:rPr lang="ja-JP" altLang="en-US" sz="1050" dirty="0" smtClean="0"/>
              <a:t>学年職員で関わる組織体制</a:t>
            </a:r>
            <a:endParaRPr lang="en-US" altLang="ja-JP" sz="1050" dirty="0"/>
          </a:p>
          <a:p>
            <a:pPr marL="171450" indent="-171450">
              <a:buFont typeface="Wingdings" pitchFamily="2" charset="2"/>
              <a:buChar char="p"/>
            </a:pPr>
            <a:r>
              <a:rPr lang="ja-JP" altLang="en-US" sz="1050" dirty="0" smtClean="0"/>
              <a:t>養護教諭、ＳＣ</a:t>
            </a:r>
            <a:r>
              <a:rPr lang="ja-JP" altLang="en-US" sz="1050" dirty="0"/>
              <a:t>、ＳＳＷ</a:t>
            </a:r>
            <a:r>
              <a:rPr lang="ja-JP" altLang="en-US" sz="1050" dirty="0" smtClean="0"/>
              <a:t>、教育相談員等との連携</a:t>
            </a:r>
            <a:endParaRPr lang="en-US" altLang="ja-JP" sz="1050" dirty="0"/>
          </a:p>
          <a:p>
            <a:pPr marL="171450" indent="-171450">
              <a:buFont typeface="Wingdings" pitchFamily="2" charset="2"/>
              <a:buChar char="p"/>
            </a:pPr>
            <a:r>
              <a:rPr lang="ja-JP" altLang="en-US" sz="1050" dirty="0" smtClean="0"/>
              <a:t>教育支援委員会の</a:t>
            </a:r>
            <a:r>
              <a:rPr lang="ja-JP" altLang="en-US" sz="1050" dirty="0"/>
              <a:t>開催</a:t>
            </a:r>
            <a:r>
              <a:rPr lang="ja-JP" altLang="en-US" sz="1050" dirty="0" smtClean="0"/>
              <a:t>と管理職との情報共有</a:t>
            </a:r>
            <a:endParaRPr lang="en-US" altLang="ja-JP" sz="1050" dirty="0"/>
          </a:p>
        </p:txBody>
      </p:sp>
      <p:sp>
        <p:nvSpPr>
          <p:cNvPr id="2" name="正方形/長方形 1"/>
          <p:cNvSpPr/>
          <p:nvPr/>
        </p:nvSpPr>
        <p:spPr>
          <a:xfrm>
            <a:off x="777702" y="8444375"/>
            <a:ext cx="223059" cy="12501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altLang="ja-JP" sz="1000" b="1" dirty="0">
                <a:solidFill>
                  <a:schemeClr val="tx1"/>
                </a:solidFill>
                <a:latin typeface="+mj-ea"/>
                <a:ea typeface="+mj-ea"/>
              </a:rPr>
              <a:t>30</a:t>
            </a:r>
            <a:r>
              <a:rPr lang="ja-JP" altLang="en-US" sz="1000" b="1" dirty="0">
                <a:solidFill>
                  <a:schemeClr val="tx1"/>
                </a:solidFill>
                <a:latin typeface="+mj-ea"/>
                <a:ea typeface="+mj-ea"/>
              </a:rPr>
              <a:t>日以上の</a:t>
            </a:r>
            <a:r>
              <a:rPr lang="ja-JP" altLang="en-US" sz="1000" b="1" dirty="0" smtClean="0">
                <a:solidFill>
                  <a:schemeClr val="tx1"/>
                </a:solidFill>
                <a:latin typeface="+mj-ea"/>
                <a:ea typeface="+mj-ea"/>
              </a:rPr>
              <a:t>欠席</a:t>
            </a:r>
            <a:endParaRPr lang="ja-JP" altLang="en-US" sz="10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62063" y="4619748"/>
            <a:ext cx="338554" cy="58124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1000" b="1" dirty="0"/>
              <a:t>休み</a:t>
            </a:r>
            <a:r>
              <a:rPr lang="ja-JP" altLang="en-US" sz="1000" b="1" dirty="0" smtClean="0"/>
              <a:t>初め</a:t>
            </a:r>
            <a:endParaRPr lang="ja-JP" altLang="en-US" sz="1000" b="1" dirty="0">
              <a:latin typeface="+mj-ea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56486" y="1198150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①</a:t>
            </a:r>
            <a:endParaRPr kumimoji="1" lang="ja-JP" altLang="en-US" sz="140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256486" y="1568624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②</a:t>
            </a:r>
            <a:endParaRPr kumimoji="1" lang="ja-JP" altLang="en-US" sz="1400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4954947" y="4005696"/>
            <a:ext cx="17828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>
                <a:latin typeface="AR P丸ゴシック体E" pitchFamily="50" charset="-128"/>
                <a:ea typeface="AR P丸ゴシック体E" pitchFamily="50" charset="-128"/>
              </a:rPr>
              <a:t>迅速</a:t>
            </a:r>
            <a:r>
              <a:rPr lang="ja-JP" altLang="en-US" sz="1400" dirty="0">
                <a:latin typeface="AR P丸ゴシック体E" pitchFamily="50" charset="-128"/>
                <a:ea typeface="AR P丸ゴシック体E" pitchFamily="50" charset="-128"/>
              </a:rPr>
              <a:t>な情報</a:t>
            </a:r>
            <a:r>
              <a:rPr kumimoji="1" lang="ja-JP" altLang="en-US" sz="1400" dirty="0" smtClean="0">
                <a:latin typeface="AR P丸ゴシック体E" pitchFamily="50" charset="-128"/>
                <a:ea typeface="AR P丸ゴシック体E" pitchFamily="50" charset="-128"/>
              </a:rPr>
              <a:t>共有体制</a:t>
            </a:r>
            <a:endParaRPr kumimoji="1" lang="ja-JP" altLang="en-US" sz="1400" dirty="0"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4511114" y="2345914"/>
            <a:ext cx="1620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spc="-150" dirty="0" smtClean="0">
                <a:latin typeface="AR P丸ゴシック体E" pitchFamily="50" charset="-128"/>
                <a:ea typeface="AR P丸ゴシック体E" pitchFamily="50" charset="-128"/>
              </a:rPr>
              <a:t>チーム学校での対応</a:t>
            </a:r>
            <a:endParaRPr kumimoji="1" lang="ja-JP" altLang="en-US" sz="1400" spc="-150" dirty="0"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4831998" y="8114513"/>
            <a:ext cx="17556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spc="-150" dirty="0" smtClean="0">
                <a:latin typeface="AR P丸ゴシック体E" pitchFamily="50" charset="-128"/>
                <a:ea typeface="AR P丸ゴシック体E" pitchFamily="50" charset="-128"/>
              </a:rPr>
              <a:t>外部機関との支援体制</a:t>
            </a:r>
            <a:endParaRPr kumimoji="1" lang="ja-JP" altLang="en-US" sz="1400" spc="-150" dirty="0"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73" name="角丸四角形 72"/>
          <p:cNvSpPr/>
          <p:nvPr/>
        </p:nvSpPr>
        <p:spPr>
          <a:xfrm>
            <a:off x="4113076" y="8634771"/>
            <a:ext cx="684076" cy="18793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</a:rPr>
              <a:t>保護者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65" name="右矢印 64"/>
          <p:cNvSpPr/>
          <p:nvPr/>
        </p:nvSpPr>
        <p:spPr>
          <a:xfrm>
            <a:off x="2987666" y="5012445"/>
            <a:ext cx="144016" cy="314454"/>
          </a:xfrm>
          <a:prstGeom prst="rightArrow">
            <a:avLst>
              <a:gd name="adj1" fmla="val 72593"/>
              <a:gd name="adj2" fmla="val 215351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右矢印 76"/>
          <p:cNvSpPr/>
          <p:nvPr/>
        </p:nvSpPr>
        <p:spPr>
          <a:xfrm rot="5400000">
            <a:off x="5719300" y="5665921"/>
            <a:ext cx="144016" cy="314454"/>
          </a:xfrm>
          <a:prstGeom prst="rightArrow">
            <a:avLst>
              <a:gd name="adj1" fmla="val 72593"/>
              <a:gd name="adj2" fmla="val 215351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右矢印 78"/>
          <p:cNvSpPr/>
          <p:nvPr/>
        </p:nvSpPr>
        <p:spPr>
          <a:xfrm>
            <a:off x="4783014" y="5017231"/>
            <a:ext cx="144016" cy="314454"/>
          </a:xfrm>
          <a:prstGeom prst="rightArrow">
            <a:avLst>
              <a:gd name="adj1" fmla="val 72593"/>
              <a:gd name="adj2" fmla="val 215351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右矢印 79"/>
          <p:cNvSpPr/>
          <p:nvPr/>
        </p:nvSpPr>
        <p:spPr>
          <a:xfrm rot="10800000">
            <a:off x="2993804" y="6283875"/>
            <a:ext cx="144016" cy="314454"/>
          </a:xfrm>
          <a:prstGeom prst="rightArrow">
            <a:avLst>
              <a:gd name="adj1" fmla="val 72593"/>
              <a:gd name="adj2" fmla="val 215351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右矢印 80"/>
          <p:cNvSpPr/>
          <p:nvPr/>
        </p:nvSpPr>
        <p:spPr>
          <a:xfrm rot="10800000">
            <a:off x="4756098" y="6371258"/>
            <a:ext cx="144016" cy="314454"/>
          </a:xfrm>
          <a:prstGeom prst="rightArrow">
            <a:avLst>
              <a:gd name="adj1" fmla="val 72593"/>
              <a:gd name="adj2" fmla="val 215351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243080" y="4619748"/>
            <a:ext cx="338554" cy="312681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1000" b="1" dirty="0" smtClean="0"/>
              <a:t>キャリア教育の充実　「夢・なりたい自分」の実現に向けて</a:t>
            </a:r>
            <a:endParaRPr lang="ja-JP" altLang="en-US" sz="1000" b="1" dirty="0">
              <a:latin typeface="+mj-ea"/>
            </a:endParaRPr>
          </a:p>
        </p:txBody>
      </p:sp>
      <p:sp>
        <p:nvSpPr>
          <p:cNvPr id="83" name="角丸四角形 82"/>
          <p:cNvSpPr/>
          <p:nvPr/>
        </p:nvSpPr>
        <p:spPr>
          <a:xfrm>
            <a:off x="1820104" y="8104044"/>
            <a:ext cx="3011894" cy="332533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bg1"/>
                </a:solidFill>
                <a:latin typeface="AR P丸ゴシック体E" pitchFamily="50" charset="-128"/>
                <a:ea typeface="AR P丸ゴシック体E" pitchFamily="50" charset="-128"/>
              </a:rPr>
              <a:t>社会的自立に向けた対応</a:t>
            </a:r>
            <a:endParaRPr kumimoji="1" lang="ja-JP" altLang="en-US" dirty="0">
              <a:solidFill>
                <a:schemeClr val="bg1"/>
              </a:solidFill>
              <a:latin typeface="AR P丸ゴシック体E" pitchFamily="50" charset="-128"/>
              <a:ea typeface="AR P丸ゴシック体E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795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989</TotalTime>
  <Words>286</Words>
  <Application>Microsoft Office PowerPoint</Application>
  <PresentationFormat>A4 210 x 297 mm</PresentationFormat>
  <Paragraphs>65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 P丸ゴシック体E</vt:lpstr>
      <vt:lpstr>AR浪漫明朝体U</vt:lpstr>
      <vt:lpstr>ＭＳ Ｐゴシック</vt:lpstr>
      <vt:lpstr>Arial</vt:lpstr>
      <vt:lpstr>Calibri</vt:lpstr>
      <vt:lpstr>Wingdings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沖縄県</dc:creator>
  <cp:lastModifiedBy>-</cp:lastModifiedBy>
  <cp:revision>60</cp:revision>
  <cp:lastPrinted>2018-01-29T00:19:51Z</cp:lastPrinted>
  <dcterms:created xsi:type="dcterms:W3CDTF">2017-12-14T04:42:59Z</dcterms:created>
  <dcterms:modified xsi:type="dcterms:W3CDTF">2023-02-10T02:14:16Z</dcterms:modified>
</cp:coreProperties>
</file>