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62A-4C40-4793-BA49-FF3AF2DBC97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5B1-84D2-4217-A101-6DE666EB8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50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62A-4C40-4793-BA49-FF3AF2DBC97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5B1-84D2-4217-A101-6DE666EB8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62A-4C40-4793-BA49-FF3AF2DBC97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5B1-84D2-4217-A101-6DE666EB8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46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62A-4C40-4793-BA49-FF3AF2DBC97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5B1-84D2-4217-A101-6DE666EB8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81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62A-4C40-4793-BA49-FF3AF2DBC97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5B1-84D2-4217-A101-6DE666EB8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71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62A-4C40-4793-BA49-FF3AF2DBC97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5B1-84D2-4217-A101-6DE666EB8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04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62A-4C40-4793-BA49-FF3AF2DBC97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5B1-84D2-4217-A101-6DE666EB8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58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62A-4C40-4793-BA49-FF3AF2DBC97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5B1-84D2-4217-A101-6DE666EB8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49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62A-4C40-4793-BA49-FF3AF2DBC97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5B1-84D2-4217-A101-6DE666EB8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96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62A-4C40-4793-BA49-FF3AF2DBC97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5B1-84D2-4217-A101-6DE666EB8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76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62A-4C40-4793-BA49-FF3AF2DBC97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5B1-84D2-4217-A101-6DE666EB8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4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7062A-4C40-4793-BA49-FF3AF2DBC97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845B1-84D2-4217-A101-6DE666EB8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32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グループ化 96"/>
          <p:cNvGrpSpPr/>
          <p:nvPr/>
        </p:nvGrpSpPr>
        <p:grpSpPr>
          <a:xfrm>
            <a:off x="3645024" y="8735671"/>
            <a:ext cx="709092" cy="411070"/>
            <a:chOff x="-2187624" y="4969916"/>
            <a:chExt cx="709092" cy="466819"/>
          </a:xfrm>
        </p:grpSpPr>
        <p:sp>
          <p:nvSpPr>
            <p:cNvPr id="71" name="正方形/長方形 70"/>
            <p:cNvSpPr/>
            <p:nvPr/>
          </p:nvSpPr>
          <p:spPr>
            <a:xfrm>
              <a:off x="-2187624" y="4969916"/>
              <a:ext cx="709092" cy="4668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6" name="直線コネクタ 75"/>
            <p:cNvCxnSpPr/>
            <p:nvPr/>
          </p:nvCxnSpPr>
          <p:spPr>
            <a:xfrm flipV="1">
              <a:off x="-2187624" y="4984361"/>
              <a:ext cx="709092" cy="4523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>
              <a:off x="-2187624" y="4969916"/>
              <a:ext cx="709092" cy="4668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角丸四角形 40"/>
          <p:cNvSpPr/>
          <p:nvPr/>
        </p:nvSpPr>
        <p:spPr>
          <a:xfrm>
            <a:off x="4911152" y="4643730"/>
            <a:ext cx="1590814" cy="104876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3165283" y="4647600"/>
            <a:ext cx="1590814" cy="104876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0" rtlCol="0" anchor="b" anchorCtr="0"/>
          <a:lstStyle/>
          <a:p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90199" y="704528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○○立○○小中学校</a:t>
            </a:r>
            <a:endParaRPr kumimoji="1" lang="ja-JP" altLang="en-US" sz="105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51264" y="99256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視点</a:t>
            </a:r>
            <a:endParaRPr kumimoji="1" lang="ja-JP" altLang="en-US" sz="9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05590" y="99256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対象</a:t>
            </a:r>
            <a:endParaRPr kumimoji="1" lang="ja-JP" altLang="en-US" sz="9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18973" y="99256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効果</a:t>
            </a:r>
            <a:endParaRPr kumimoji="1" lang="ja-JP" altLang="en-US" sz="900" dirty="0"/>
          </a:p>
        </p:txBody>
      </p:sp>
      <p:sp>
        <p:nvSpPr>
          <p:cNvPr id="8" name="角丸四角形 7"/>
          <p:cNvSpPr/>
          <p:nvPr/>
        </p:nvSpPr>
        <p:spPr>
          <a:xfrm>
            <a:off x="548680" y="1210672"/>
            <a:ext cx="2592288" cy="28594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不登校が生じない学校づくり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48680" y="1568624"/>
            <a:ext cx="2592288" cy="28594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不登校児童生徒の社会的自立への支援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356992" y="1208584"/>
            <a:ext cx="1649546" cy="28594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全ての児童生徒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356992" y="1568624"/>
            <a:ext cx="1649546" cy="2880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不登校児童生徒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5229200" y="1208584"/>
            <a:ext cx="1368152" cy="28594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229200" y="1568624"/>
            <a:ext cx="1368152" cy="28594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4" name="二等辺三角形 13"/>
          <p:cNvSpPr/>
          <p:nvPr/>
        </p:nvSpPr>
        <p:spPr>
          <a:xfrm rot="5400000">
            <a:off x="3124726" y="1297550"/>
            <a:ext cx="216024" cy="10801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二等辺三角形 15"/>
          <p:cNvSpPr/>
          <p:nvPr/>
        </p:nvSpPr>
        <p:spPr>
          <a:xfrm rot="5400000">
            <a:off x="3124726" y="1657590"/>
            <a:ext cx="216024" cy="10801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二等辺三角形 16"/>
          <p:cNvSpPr/>
          <p:nvPr/>
        </p:nvSpPr>
        <p:spPr>
          <a:xfrm rot="5400000">
            <a:off x="4996934" y="1297550"/>
            <a:ext cx="216024" cy="10801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 rot="5400000">
            <a:off x="4996934" y="1657590"/>
            <a:ext cx="216024" cy="10801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34343" y="233594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①未然防止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656690" y="2730411"/>
            <a:ext cx="5940661" cy="11556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1486195" y="2327676"/>
            <a:ext cx="3011894" cy="350594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pc="-150" dirty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安心安全な魅力</a:t>
            </a:r>
            <a:r>
              <a:rPr kumimoji="1" lang="ja-JP" altLang="en-US" spc="-15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ある学校づくり</a:t>
            </a:r>
            <a:endParaRPr kumimoji="1" lang="ja-JP" altLang="en-US" spc="-150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023857" y="4498980"/>
            <a:ext cx="5573494" cy="2575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1890574" y="3990089"/>
            <a:ext cx="3132114" cy="36472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組織的な早期発見・早期対応</a:t>
            </a:r>
            <a:endParaRPr kumimoji="1" lang="ja-JP" altLang="en-US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87168" y="2771224"/>
            <a:ext cx="569416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p"/>
            </a:pPr>
            <a:r>
              <a:rPr kumimoji="1" lang="ja-JP" altLang="en-US" sz="1050" dirty="0" smtClean="0"/>
              <a:t>支持的風土（互いに認め合い，支え合う集団）づくりの４つのポイントを踏まえた教育活動の推進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　　　①安心－②所属－③承認－④自立</a:t>
            </a:r>
            <a:endParaRPr kumimoji="1" lang="en-US" altLang="ja-JP" sz="1050" dirty="0" smtClean="0"/>
          </a:p>
          <a:p>
            <a:pPr marL="171450" indent="-171450">
              <a:buFont typeface="Wingdings" pitchFamily="2" charset="2"/>
              <a:buChar char="p"/>
            </a:pPr>
            <a:r>
              <a:rPr lang="ja-JP" altLang="en-US" sz="1050" dirty="0" smtClean="0"/>
              <a:t>生徒指導の４つのポイントを生かした授業づくり</a:t>
            </a:r>
            <a:endParaRPr lang="en-US" altLang="ja-JP" sz="1050" dirty="0" smtClean="0"/>
          </a:p>
          <a:p>
            <a:r>
              <a:rPr lang="ja-JP" altLang="en-US" sz="1050" dirty="0" smtClean="0"/>
              <a:t>　　　①自己存在感の感受　　②共感的な人間関係の育成　　</a:t>
            </a:r>
            <a:endParaRPr lang="en-US" altLang="ja-JP" sz="1050" dirty="0" smtClean="0"/>
          </a:p>
          <a:p>
            <a:r>
              <a:rPr lang="ja-JP" altLang="en-US" sz="1050" dirty="0" smtClean="0"/>
              <a:t>　　　③自己決定の場の提供　　④安心・安全な風土の醸成</a:t>
            </a:r>
            <a:endParaRPr lang="en-US" altLang="ja-JP" sz="1050" dirty="0" smtClean="0"/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050" dirty="0" smtClean="0"/>
              <a:t>学級活動と連動した児童会・生徒会活動の充実及び自治意識の醸成</a:t>
            </a:r>
            <a:endParaRPr lang="en-US" altLang="ja-JP" sz="1050" dirty="0" smtClean="0"/>
          </a:p>
          <a:p>
            <a:endParaRPr lang="en-US" altLang="ja-JP" sz="105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6121" y="400312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②初期対応</a:t>
            </a:r>
            <a:endParaRPr kumimoji="1" lang="ja-JP" altLang="en-US" dirty="0"/>
          </a:p>
        </p:txBody>
      </p:sp>
      <p:sp>
        <p:nvSpPr>
          <p:cNvPr id="29" name="下矢印 28"/>
          <p:cNvSpPr/>
          <p:nvPr/>
        </p:nvSpPr>
        <p:spPr>
          <a:xfrm>
            <a:off x="117138" y="2782197"/>
            <a:ext cx="533307" cy="6912298"/>
          </a:xfrm>
          <a:prstGeom prst="downArrow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 anchorCtr="1"/>
          <a:lstStyle/>
          <a:p>
            <a:pPr algn="ctr"/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353723" y="4643730"/>
            <a:ext cx="1590814" cy="104876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774758" y="4540701"/>
            <a:ext cx="805891" cy="253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AR P丸ゴシック体E" pitchFamily="50" charset="-128"/>
                <a:ea typeface="AR P丸ゴシック体E" pitchFamily="50" charset="-128"/>
              </a:rPr>
              <a:t>ステップ１</a:t>
            </a:r>
            <a:endParaRPr kumimoji="1" lang="ja-JP" altLang="en-US" sz="105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64484" y="4540701"/>
            <a:ext cx="805891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AR P丸ゴシック体E" pitchFamily="50" charset="-128"/>
                <a:ea typeface="AR P丸ゴシック体E" pitchFamily="50" charset="-128"/>
              </a:rPr>
              <a:t>ステップ２</a:t>
            </a:r>
            <a:endParaRPr kumimoji="1" lang="ja-JP" altLang="en-US" sz="105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19239" y="4517150"/>
            <a:ext cx="805891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AR P丸ゴシック体E" pitchFamily="50" charset="-128"/>
                <a:ea typeface="AR P丸ゴシック体E" pitchFamily="50" charset="-128"/>
              </a:rPr>
              <a:t>ステップ３</a:t>
            </a:r>
            <a:endParaRPr kumimoji="1" lang="ja-JP" altLang="en-US" sz="105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22853" y="4731986"/>
            <a:ext cx="13083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欠席○日目</a:t>
            </a:r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の対応</a:t>
            </a:r>
            <a:endParaRPr kumimoji="1" lang="ja-JP" altLang="en-US" sz="11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18643" y="4716992"/>
            <a:ext cx="15905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連続</a:t>
            </a:r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欠席○日目</a:t>
            </a:r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の対応</a:t>
            </a:r>
            <a:endParaRPr kumimoji="1" lang="ja-JP" altLang="en-US" sz="11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964198" y="4713307"/>
            <a:ext cx="15905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連続</a:t>
            </a:r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欠席○日目</a:t>
            </a:r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の対応</a:t>
            </a:r>
            <a:endParaRPr kumimoji="1" lang="ja-JP" altLang="en-US" sz="11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4949706" y="5951074"/>
            <a:ext cx="1590814" cy="104876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b" anchorCtr="0"/>
          <a:lstStyle/>
          <a:p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389851" y="5873175"/>
            <a:ext cx="805891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AR P丸ゴシック体E" pitchFamily="50" charset="-128"/>
                <a:ea typeface="AR P丸ゴシック体E" pitchFamily="50" charset="-128"/>
              </a:rPr>
              <a:t>ステップ４</a:t>
            </a:r>
            <a:endParaRPr kumimoji="1" lang="ja-JP" altLang="en-US" sz="105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947774" y="6067495"/>
            <a:ext cx="15905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連続</a:t>
            </a:r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欠席○日目</a:t>
            </a:r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の対応</a:t>
            </a:r>
            <a:endParaRPr kumimoji="1" lang="ja-JP" altLang="en-US" sz="11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3152544" y="5964500"/>
            <a:ext cx="1590814" cy="104876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b" anchorCtr="0"/>
          <a:lstStyle/>
          <a:p>
            <a:endParaRPr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576863" y="5822935"/>
            <a:ext cx="805891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AR P丸ゴシック体E" pitchFamily="50" charset="-128"/>
                <a:ea typeface="AR P丸ゴシック体E" pitchFamily="50" charset="-128"/>
              </a:rPr>
              <a:t>ステップ５</a:t>
            </a:r>
            <a:endParaRPr kumimoji="1" lang="ja-JP" altLang="en-US" sz="105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208323" y="6000275"/>
            <a:ext cx="15905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連続</a:t>
            </a:r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欠席○日目</a:t>
            </a:r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の対応</a:t>
            </a:r>
            <a:endParaRPr kumimoji="1" lang="ja-JP" altLang="en-US" sz="11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1379212" y="5916721"/>
            <a:ext cx="1590814" cy="104876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itchFamily="2" charset="2"/>
              <a:buChar char="p"/>
            </a:pPr>
            <a:endParaRPr lang="en-US" altLang="ja-JP" sz="1000" dirty="0">
              <a:solidFill>
                <a:schemeClr val="tx1"/>
              </a:solidFill>
            </a:endParaRPr>
          </a:p>
          <a:p>
            <a:pPr marL="171450" indent="-171450">
              <a:buFont typeface="Wingdings" pitchFamily="2" charset="2"/>
              <a:buChar char="p"/>
            </a:pP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781018" y="5800795"/>
            <a:ext cx="805891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AR P丸ゴシック体E" pitchFamily="50" charset="-128"/>
                <a:ea typeface="AR P丸ゴシック体E" pitchFamily="50" charset="-128"/>
              </a:rPr>
              <a:t>ステップ６</a:t>
            </a:r>
            <a:endParaRPr kumimoji="1" lang="ja-JP" altLang="en-US" sz="105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379212" y="6027482"/>
            <a:ext cx="17315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連続</a:t>
            </a:r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欠席○日</a:t>
            </a:r>
            <a:r>
              <a:rPr kumimoji="1"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以上の対応</a:t>
            </a:r>
            <a:endParaRPr kumimoji="1" lang="ja-JP" altLang="en-US" sz="11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019068" y="4885623"/>
            <a:ext cx="369332" cy="17161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/>
              <a:t>★不登校対策プログラム</a:t>
            </a:r>
            <a:endParaRPr kumimoji="1" lang="ja-JP" altLang="en-US" sz="1200" dirty="0"/>
          </a:p>
        </p:txBody>
      </p:sp>
      <p:sp>
        <p:nvSpPr>
          <p:cNvPr id="53" name="角丸四角形 52"/>
          <p:cNvSpPr/>
          <p:nvPr/>
        </p:nvSpPr>
        <p:spPr>
          <a:xfrm>
            <a:off x="1088280" y="7147986"/>
            <a:ext cx="5472608" cy="64807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0000" rtlCol="0" anchor="ctr"/>
          <a:lstStyle/>
          <a:p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54" name="下矢印 53"/>
          <p:cNvSpPr/>
          <p:nvPr/>
        </p:nvSpPr>
        <p:spPr>
          <a:xfrm>
            <a:off x="562743" y="4449384"/>
            <a:ext cx="517117" cy="3456384"/>
          </a:xfrm>
          <a:prstGeom prst="downArrow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 anchorCtr="1"/>
          <a:lstStyle/>
          <a:p>
            <a:endParaRPr kumimoji="1" lang="ja-JP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052736" y="8490684"/>
            <a:ext cx="5472608" cy="81967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191223" y="8571691"/>
            <a:ext cx="20937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p"/>
            </a:pPr>
            <a:r>
              <a:rPr lang="ja-JP" altLang="en-US" sz="1050" dirty="0" smtClean="0"/>
              <a:t>指導体制の充実（チーム支援）</a:t>
            </a:r>
            <a:endParaRPr lang="en-US" altLang="ja-JP" sz="1050" dirty="0" smtClean="0"/>
          </a:p>
          <a:p>
            <a:pPr marL="171450" indent="-171450">
              <a:buFont typeface="Wingdings" pitchFamily="2" charset="2"/>
              <a:buChar char="p"/>
            </a:pPr>
            <a:r>
              <a:rPr lang="ja-JP" altLang="en-US" sz="1050" dirty="0" smtClean="0"/>
              <a:t>専門家</a:t>
            </a:r>
            <a:r>
              <a:rPr lang="ja-JP" altLang="en-US" sz="1050" dirty="0"/>
              <a:t>・関係機関との</a:t>
            </a:r>
            <a:r>
              <a:rPr lang="ja-JP" altLang="en-US" sz="1050" dirty="0" smtClean="0"/>
              <a:t>連携</a:t>
            </a:r>
            <a:endParaRPr lang="en-US" altLang="ja-JP" sz="1050" dirty="0" smtClean="0"/>
          </a:p>
          <a:p>
            <a:pPr indent="179388"/>
            <a:r>
              <a:rPr lang="ja-JP" altLang="en-US" sz="1050" dirty="0" smtClean="0"/>
              <a:t>（適応指導教室等）</a:t>
            </a:r>
            <a:endParaRPr lang="en-US" altLang="ja-JP" sz="1050" dirty="0" smtClean="0"/>
          </a:p>
          <a:p>
            <a:pPr marL="171450" indent="-171450">
              <a:buFont typeface="Wingdings" pitchFamily="2" charset="2"/>
              <a:buChar char="p"/>
            </a:pPr>
            <a:r>
              <a:rPr lang="ja-JP" altLang="en-US" sz="1050" dirty="0" smtClean="0"/>
              <a:t>学習の保障など柔軟</a:t>
            </a:r>
            <a:r>
              <a:rPr lang="ja-JP" altLang="en-US" sz="1050" dirty="0"/>
              <a:t>な対応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46232" y="805905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③自立支援</a:t>
            </a:r>
            <a:endParaRPr kumimoji="1" lang="ja-JP" altLang="en-US" dirty="0"/>
          </a:p>
        </p:txBody>
      </p:sp>
      <p:sp>
        <p:nvSpPr>
          <p:cNvPr id="62" name="角丸四角形 61"/>
          <p:cNvSpPr/>
          <p:nvPr/>
        </p:nvSpPr>
        <p:spPr>
          <a:xfrm>
            <a:off x="3229406" y="8625408"/>
            <a:ext cx="668955" cy="19729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子供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3244978" y="9035262"/>
            <a:ext cx="667195" cy="20076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学校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4102634" y="9023921"/>
            <a:ext cx="766526" cy="21210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関係機関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822584" y="8625408"/>
            <a:ext cx="177476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kumimoji="1" lang="ja-JP" altLang="en-US" sz="1050" dirty="0" smtClean="0"/>
              <a:t>信頼関係が大切</a:t>
            </a:r>
            <a:r>
              <a:rPr kumimoji="1" lang="en-US" altLang="ja-JP" sz="1050" dirty="0" smtClean="0"/>
              <a:t>!!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ja-JP" altLang="en-US" sz="1050" dirty="0"/>
              <a:t>子供</a:t>
            </a:r>
            <a:r>
              <a:rPr lang="ja-JP" altLang="en-US" sz="1050" dirty="0" smtClean="0"/>
              <a:t>の状況に合わせた適切</a:t>
            </a:r>
            <a:r>
              <a:rPr lang="ja-JP" altLang="en-US" sz="1050" dirty="0"/>
              <a:t>なはたらきかけ</a:t>
            </a:r>
            <a:r>
              <a:rPr lang="ja-JP" altLang="en-US" sz="1050" dirty="0" smtClean="0"/>
              <a:t>を</a:t>
            </a:r>
            <a:r>
              <a:rPr lang="en-US" altLang="ja-JP" sz="1050" dirty="0" smtClean="0"/>
              <a:t>!!</a:t>
            </a:r>
            <a:endParaRPr kumimoji="1" lang="ja-JP" altLang="en-US" sz="105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525857" y="9351328"/>
            <a:ext cx="3965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/>
              <a:t>〔</a:t>
            </a:r>
            <a:r>
              <a:rPr lang="ja-JP" altLang="en-US" sz="800" dirty="0"/>
              <a:t>令和</a:t>
            </a:r>
            <a:r>
              <a:rPr lang="en-US" altLang="ja-JP" sz="800" dirty="0"/>
              <a:t>2</a:t>
            </a:r>
            <a:r>
              <a:rPr lang="ja-JP" altLang="en-US" sz="800" dirty="0"/>
              <a:t>年</a:t>
            </a:r>
            <a:r>
              <a:rPr lang="en-US" altLang="ja-JP" sz="800" dirty="0"/>
              <a:t>3</a:t>
            </a:r>
            <a:r>
              <a:rPr lang="ja-JP" altLang="en-US" sz="800" dirty="0"/>
              <a:t>月</a:t>
            </a:r>
            <a:r>
              <a:rPr lang="en-US" altLang="ja-JP" sz="800" dirty="0"/>
              <a:t>〕</a:t>
            </a:r>
            <a:r>
              <a:rPr lang="ja-JP" altLang="en-US" sz="800" dirty="0"/>
              <a:t>「不登校児童生徒への支援の手引き」沖縄県教育庁　義務教育課</a:t>
            </a:r>
          </a:p>
          <a:p>
            <a:r>
              <a:rPr kumimoji="1" lang="ja-JP" altLang="en-US" sz="800" dirty="0" smtClean="0"/>
              <a:t>「不登校児童生徒への支援のあり方について」（通知）</a:t>
            </a:r>
            <a:r>
              <a:rPr kumimoji="1" lang="en-US" altLang="ja-JP" sz="800" dirty="0" smtClean="0"/>
              <a:t>28</a:t>
            </a:r>
            <a:r>
              <a:rPr kumimoji="1" lang="ja-JP" altLang="en-US" sz="800" dirty="0" smtClean="0"/>
              <a:t>文科初</a:t>
            </a:r>
            <a:r>
              <a:rPr kumimoji="1" lang="en-US" altLang="ja-JP" sz="800" dirty="0" smtClean="0"/>
              <a:t>770</a:t>
            </a:r>
            <a:r>
              <a:rPr kumimoji="1" lang="ja-JP" altLang="en-US" sz="800" dirty="0" smtClean="0"/>
              <a:t>号平成</a:t>
            </a:r>
            <a:r>
              <a:rPr kumimoji="1" lang="en-US" altLang="ja-JP" sz="800" dirty="0" smtClean="0"/>
              <a:t>28</a:t>
            </a:r>
            <a:r>
              <a:rPr kumimoji="1" lang="ja-JP" altLang="en-US" sz="800" dirty="0" smtClean="0"/>
              <a:t>年</a:t>
            </a:r>
            <a:r>
              <a:rPr kumimoji="1" lang="en-US" altLang="ja-JP" sz="800" dirty="0" smtClean="0"/>
              <a:t>9</a:t>
            </a:r>
            <a:r>
              <a:rPr kumimoji="1" lang="ja-JP" altLang="en-US" sz="800" dirty="0" smtClean="0"/>
              <a:t>月</a:t>
            </a:r>
            <a:r>
              <a:rPr kumimoji="1" lang="en-US" altLang="ja-JP" sz="800" dirty="0" smtClean="0"/>
              <a:t>14</a:t>
            </a:r>
            <a:r>
              <a:rPr kumimoji="1" lang="ja-JP" altLang="en-US" sz="800" dirty="0" smtClean="0"/>
              <a:t>日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「生徒</a:t>
            </a:r>
            <a:r>
              <a:rPr lang="ja-JP" altLang="en-US" sz="800" dirty="0"/>
              <a:t>指導</a:t>
            </a:r>
            <a:r>
              <a:rPr lang="ja-JP" altLang="en-US" sz="800" dirty="0" smtClean="0"/>
              <a:t>リーフ」生徒指導・進路指導研究センター．文部科学省国立教育政策研究所</a:t>
            </a:r>
            <a:endParaRPr lang="en-US" altLang="ja-JP" sz="800" dirty="0" smtClean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635021" y="9391362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参考資料</a:t>
            </a:r>
            <a:endParaRPr kumimoji="1" lang="ja-JP" altLang="en-US" sz="1200" dirty="0"/>
          </a:p>
        </p:txBody>
      </p:sp>
      <p:sp>
        <p:nvSpPr>
          <p:cNvPr id="33" name="対角する 2 つの角を丸めた四角形 32"/>
          <p:cNvSpPr/>
          <p:nvPr/>
        </p:nvSpPr>
        <p:spPr>
          <a:xfrm>
            <a:off x="282835" y="745178"/>
            <a:ext cx="2592288" cy="247382"/>
          </a:xfrm>
          <a:prstGeom prst="round2DiagRect">
            <a:avLst>
              <a:gd name="adj1" fmla="val 28257"/>
              <a:gd name="adj2" fmla="val 0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AR浪漫明朝体U" pitchFamily="17" charset="-128"/>
                <a:ea typeface="AR浪漫明朝体U" pitchFamily="17" charset="-128"/>
              </a:rPr>
              <a:t>不登校対策二つの</a:t>
            </a:r>
            <a:r>
              <a:rPr lang="ja-JP" altLang="en-US" sz="1400" dirty="0" smtClean="0">
                <a:solidFill>
                  <a:schemeClr val="tx1"/>
                </a:solidFill>
                <a:latin typeface="AR浪漫明朝体U" pitchFamily="17" charset="-128"/>
                <a:ea typeface="AR浪漫明朝体U" pitchFamily="17" charset="-128"/>
              </a:rPr>
              <a:t>視点</a:t>
            </a:r>
            <a:endParaRPr kumimoji="1" lang="ja-JP" altLang="en-US" sz="1400" dirty="0"/>
          </a:p>
        </p:txBody>
      </p:sp>
      <p:sp>
        <p:nvSpPr>
          <p:cNvPr id="75" name="対角する 2 つの角を丸めた四角形 74"/>
          <p:cNvSpPr/>
          <p:nvPr/>
        </p:nvSpPr>
        <p:spPr>
          <a:xfrm>
            <a:off x="227257" y="1958681"/>
            <a:ext cx="3002149" cy="318745"/>
          </a:xfrm>
          <a:prstGeom prst="round2DiagRect">
            <a:avLst>
              <a:gd name="adj1" fmla="val 28257"/>
              <a:gd name="adj2" fmla="val 0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AR浪漫明朝体U" pitchFamily="17" charset="-128"/>
                <a:ea typeface="AR浪漫明朝体U" pitchFamily="17" charset="-128"/>
              </a:rPr>
              <a:t>不登校に取り組む三つのステップ</a:t>
            </a:r>
          </a:p>
        </p:txBody>
      </p:sp>
      <p:sp>
        <p:nvSpPr>
          <p:cNvPr id="51" name="額縁 50"/>
          <p:cNvSpPr/>
          <p:nvPr/>
        </p:nvSpPr>
        <p:spPr>
          <a:xfrm>
            <a:off x="908720" y="128464"/>
            <a:ext cx="5256584" cy="504056"/>
          </a:xfrm>
          <a:prstGeom prst="bevel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AR浪漫明朝体U" pitchFamily="17" charset="-128"/>
                <a:ea typeface="AR浪漫明朝体U" pitchFamily="17" charset="-128"/>
              </a:rPr>
              <a:t>令和　年度版</a:t>
            </a:r>
            <a:r>
              <a:rPr lang="ja-JP" altLang="en-US" dirty="0">
                <a:solidFill>
                  <a:schemeClr val="tx1"/>
                </a:solidFill>
                <a:latin typeface="AR浪漫明朝体U" pitchFamily="17" charset="-128"/>
                <a:ea typeface="AR浪漫明朝体U" pitchFamily="17" charset="-128"/>
              </a:rPr>
              <a:t>　不登校対策</a:t>
            </a:r>
            <a:r>
              <a:rPr lang="ja-JP" altLang="en-US" dirty="0" smtClean="0">
                <a:solidFill>
                  <a:schemeClr val="tx1"/>
                </a:solidFill>
                <a:latin typeface="AR浪漫明朝体U" pitchFamily="17" charset="-128"/>
                <a:ea typeface="AR浪漫明朝体U" pitchFamily="17" charset="-128"/>
              </a:rPr>
              <a:t>リーフレット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53086" y="7208043"/>
            <a:ext cx="1941557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p"/>
            </a:pPr>
            <a:r>
              <a:rPr lang="ja-JP" altLang="en-US" sz="1050" dirty="0"/>
              <a:t>家庭との連携（保護者支援）</a:t>
            </a:r>
            <a:endParaRPr lang="en-US" altLang="ja-JP" sz="1050" dirty="0"/>
          </a:p>
          <a:p>
            <a:pPr marL="171450" indent="-171450">
              <a:buFont typeface="Wingdings" pitchFamily="2" charset="2"/>
              <a:buChar char="p"/>
            </a:pPr>
            <a:r>
              <a:rPr lang="ja-JP" altLang="en-US" sz="1050" dirty="0"/>
              <a:t>「つながり」を大切に</a:t>
            </a:r>
            <a:r>
              <a:rPr lang="en-US" altLang="ja-JP" sz="1050" dirty="0"/>
              <a:t>!!</a:t>
            </a:r>
          </a:p>
          <a:p>
            <a:pPr marL="171450" indent="-171450">
              <a:buFont typeface="Wingdings" pitchFamily="2" charset="2"/>
              <a:buChar char="p"/>
            </a:pPr>
            <a:r>
              <a:rPr lang="ja-JP" altLang="en-US" sz="1050" dirty="0"/>
              <a:t>子どもの状態の理解を</a:t>
            </a:r>
            <a:r>
              <a:rPr lang="en-US" altLang="ja-JP" sz="1050" dirty="0" smtClean="0"/>
              <a:t>!!</a:t>
            </a:r>
            <a:endParaRPr lang="ja-JP" altLang="en-US" sz="105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43929" y="7207273"/>
            <a:ext cx="3009157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p"/>
            </a:pPr>
            <a:r>
              <a:rPr lang="ja-JP" altLang="en-US" sz="1050" dirty="0" smtClean="0"/>
              <a:t>学年職員で関わる組織体制</a:t>
            </a:r>
            <a:endParaRPr lang="en-US" altLang="ja-JP" sz="1050" dirty="0"/>
          </a:p>
          <a:p>
            <a:pPr marL="171450" indent="-171450">
              <a:buFont typeface="Wingdings" pitchFamily="2" charset="2"/>
              <a:buChar char="p"/>
            </a:pPr>
            <a:r>
              <a:rPr lang="ja-JP" altLang="en-US" sz="1050" dirty="0" smtClean="0"/>
              <a:t>養護教諭、ＳＣ</a:t>
            </a:r>
            <a:r>
              <a:rPr lang="ja-JP" altLang="en-US" sz="1050" dirty="0"/>
              <a:t>、ＳＳＷ</a:t>
            </a:r>
            <a:r>
              <a:rPr lang="ja-JP" altLang="en-US" sz="1050" dirty="0" smtClean="0"/>
              <a:t>、教育相談員等との連携</a:t>
            </a:r>
            <a:endParaRPr lang="en-US" altLang="ja-JP" sz="1050" dirty="0"/>
          </a:p>
          <a:p>
            <a:pPr marL="171450" indent="-171450">
              <a:buFont typeface="Wingdings" pitchFamily="2" charset="2"/>
              <a:buChar char="p"/>
            </a:pPr>
            <a:r>
              <a:rPr lang="ja-JP" altLang="en-US" sz="1050" dirty="0" smtClean="0"/>
              <a:t>教育支援委員会の</a:t>
            </a:r>
            <a:r>
              <a:rPr lang="ja-JP" altLang="en-US" sz="1050" dirty="0"/>
              <a:t>開催</a:t>
            </a:r>
            <a:r>
              <a:rPr lang="ja-JP" altLang="en-US" sz="1050" dirty="0" smtClean="0"/>
              <a:t>と管理職との情報共有</a:t>
            </a:r>
            <a:endParaRPr lang="en-US" altLang="ja-JP" sz="1050" dirty="0"/>
          </a:p>
        </p:txBody>
      </p:sp>
      <p:sp>
        <p:nvSpPr>
          <p:cNvPr id="2" name="正方形/長方形 1"/>
          <p:cNvSpPr/>
          <p:nvPr/>
        </p:nvSpPr>
        <p:spPr>
          <a:xfrm>
            <a:off x="777702" y="8444375"/>
            <a:ext cx="223059" cy="12501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1000" b="1" dirty="0">
                <a:solidFill>
                  <a:schemeClr val="tx1"/>
                </a:solidFill>
                <a:latin typeface="+mj-ea"/>
                <a:ea typeface="+mj-ea"/>
              </a:rPr>
              <a:t>30</a:t>
            </a:r>
            <a:r>
              <a:rPr lang="ja-JP" altLang="en-US" sz="1000" b="1" dirty="0">
                <a:solidFill>
                  <a:schemeClr val="tx1"/>
                </a:solidFill>
                <a:latin typeface="+mj-ea"/>
                <a:ea typeface="+mj-ea"/>
              </a:rPr>
              <a:t>日以上の</a:t>
            </a:r>
            <a:r>
              <a:rPr lang="ja-JP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欠席</a:t>
            </a:r>
            <a:endParaRPr lang="ja-JP" altLang="en-US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2063" y="4619748"/>
            <a:ext cx="338554" cy="58124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/>
              <a:t>休み</a:t>
            </a:r>
            <a:r>
              <a:rPr lang="ja-JP" altLang="en-US" sz="1000" b="1" dirty="0" smtClean="0"/>
              <a:t>初め</a:t>
            </a:r>
            <a:endParaRPr lang="ja-JP" altLang="en-US" sz="1000" b="1" dirty="0">
              <a:latin typeface="+mj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6486" y="119815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①</a:t>
            </a:r>
            <a:endParaRPr kumimoji="1" lang="ja-JP" altLang="en-US" sz="14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56486" y="156862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②</a:t>
            </a:r>
            <a:endParaRPr kumimoji="1" lang="ja-JP" altLang="en-US" sz="14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954947" y="4005696"/>
            <a:ext cx="1782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AR P丸ゴシック体E" pitchFamily="50" charset="-128"/>
                <a:ea typeface="AR P丸ゴシック体E" pitchFamily="50" charset="-128"/>
              </a:rPr>
              <a:t>迅速</a:t>
            </a:r>
            <a:r>
              <a:rPr lang="ja-JP" altLang="en-US" sz="1400" dirty="0">
                <a:latin typeface="AR P丸ゴシック体E" pitchFamily="50" charset="-128"/>
                <a:ea typeface="AR P丸ゴシック体E" pitchFamily="50" charset="-128"/>
              </a:rPr>
              <a:t>な情報</a:t>
            </a:r>
            <a:r>
              <a:rPr kumimoji="1" lang="ja-JP" altLang="en-US" sz="1400" dirty="0" smtClean="0">
                <a:latin typeface="AR P丸ゴシック体E" pitchFamily="50" charset="-128"/>
                <a:ea typeface="AR P丸ゴシック体E" pitchFamily="50" charset="-128"/>
              </a:rPr>
              <a:t>共有体制</a:t>
            </a:r>
            <a:endParaRPr kumimoji="1" lang="ja-JP" altLang="en-US" sz="14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511114" y="2345914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spc="-150" dirty="0" smtClean="0">
                <a:latin typeface="AR P丸ゴシック体E" pitchFamily="50" charset="-128"/>
                <a:ea typeface="AR P丸ゴシック体E" pitchFamily="50" charset="-128"/>
              </a:rPr>
              <a:t>チーム学校での対応</a:t>
            </a:r>
            <a:endParaRPr kumimoji="1" lang="ja-JP" altLang="en-US" sz="1400" spc="-15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831998" y="8114513"/>
            <a:ext cx="1755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spc="-150" dirty="0" smtClean="0">
                <a:latin typeface="AR P丸ゴシック体E" pitchFamily="50" charset="-128"/>
                <a:ea typeface="AR P丸ゴシック体E" pitchFamily="50" charset="-128"/>
              </a:rPr>
              <a:t>外部機関との支援体制</a:t>
            </a:r>
            <a:endParaRPr kumimoji="1" lang="ja-JP" altLang="en-US" sz="1400" spc="-15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4113076" y="8634771"/>
            <a:ext cx="684076" cy="18793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保護者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5" name="右矢印 64"/>
          <p:cNvSpPr/>
          <p:nvPr/>
        </p:nvSpPr>
        <p:spPr>
          <a:xfrm>
            <a:off x="2987666" y="5012445"/>
            <a:ext cx="144016" cy="314454"/>
          </a:xfrm>
          <a:prstGeom prst="rightArrow">
            <a:avLst>
              <a:gd name="adj1" fmla="val 72593"/>
              <a:gd name="adj2" fmla="val 215351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右矢印 76"/>
          <p:cNvSpPr/>
          <p:nvPr/>
        </p:nvSpPr>
        <p:spPr>
          <a:xfrm rot="5400000">
            <a:off x="5719300" y="5665921"/>
            <a:ext cx="144016" cy="314454"/>
          </a:xfrm>
          <a:prstGeom prst="rightArrow">
            <a:avLst>
              <a:gd name="adj1" fmla="val 72593"/>
              <a:gd name="adj2" fmla="val 215351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右矢印 78"/>
          <p:cNvSpPr/>
          <p:nvPr/>
        </p:nvSpPr>
        <p:spPr>
          <a:xfrm>
            <a:off x="4783014" y="5017231"/>
            <a:ext cx="144016" cy="314454"/>
          </a:xfrm>
          <a:prstGeom prst="rightArrow">
            <a:avLst>
              <a:gd name="adj1" fmla="val 72593"/>
              <a:gd name="adj2" fmla="val 215351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右矢印 79"/>
          <p:cNvSpPr/>
          <p:nvPr/>
        </p:nvSpPr>
        <p:spPr>
          <a:xfrm rot="10800000">
            <a:off x="2993804" y="6283875"/>
            <a:ext cx="144016" cy="314454"/>
          </a:xfrm>
          <a:prstGeom prst="rightArrow">
            <a:avLst>
              <a:gd name="adj1" fmla="val 72593"/>
              <a:gd name="adj2" fmla="val 215351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右矢印 80"/>
          <p:cNvSpPr/>
          <p:nvPr/>
        </p:nvSpPr>
        <p:spPr>
          <a:xfrm rot="10800000">
            <a:off x="4756098" y="6371258"/>
            <a:ext cx="144016" cy="314454"/>
          </a:xfrm>
          <a:prstGeom prst="rightArrow">
            <a:avLst>
              <a:gd name="adj1" fmla="val 72593"/>
              <a:gd name="adj2" fmla="val 215351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43080" y="4619748"/>
            <a:ext cx="338554" cy="31268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 smtClean="0"/>
              <a:t>キャリア教育の充実　「夢・なりたい自分」の実現に向けて</a:t>
            </a:r>
            <a:endParaRPr lang="ja-JP" altLang="en-US" sz="1000" b="1" dirty="0">
              <a:latin typeface="+mj-ea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1820104" y="8104044"/>
            <a:ext cx="3011894" cy="33253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社会的自立に向けた対応</a:t>
            </a:r>
            <a:endParaRPr kumimoji="1" lang="ja-JP" altLang="en-US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95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286</Words>
  <Application>Microsoft Office PowerPoint</Application>
  <PresentationFormat>A4 210 x 297 mm</PresentationFormat>
  <Paragraphs>65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P丸ゴシック体E</vt:lpstr>
      <vt:lpstr>AR浪漫明朝体U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沖縄県</dc:creator>
  <cp:lastModifiedBy>-</cp:lastModifiedBy>
  <cp:revision>60</cp:revision>
  <cp:lastPrinted>2018-01-29T00:19:51Z</cp:lastPrinted>
  <dcterms:created xsi:type="dcterms:W3CDTF">2017-12-14T04:42:59Z</dcterms:created>
  <dcterms:modified xsi:type="dcterms:W3CDTF">2023-02-10T02:14:16Z</dcterms:modified>
</cp:coreProperties>
</file>