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&#65279;<?xml version="1.0" encoding="UTF-8" standalone="yes"?>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38" roundtripDataSignature="AMtx7mjziI8yxNqLVYTH9Y4d7+VOR+7i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4" y="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notesMaster" Target="notesMasters/notesMaster1.xml" /><Relationship Id="rId42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customschemas.google.com/relationships/presentationmetadata" Target="metadata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40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8" name="Google Shape;5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115b1b648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0" name="Google Shape;120;g1115b1b648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7" name="Google Shape;1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3" name="Google Shape;13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115b1b648c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9" name="Google Shape;139;g1115b1b648c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6" name="Google Shape;14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2" name="Google Shape;15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115b1b648c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8" name="Google Shape;158;g1115b1b648c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5" name="Google Shape;16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1" name="Google Shape;17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7" name="Google Shape;17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3" name="Google Shape;18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9" name="Google Shape;18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5" name="Google Shape;19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1" name="Google Shape;201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7" name="Google Shape;20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3" name="Google Shape;213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9" name="Google Shape;21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5" name="Google Shape;225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1" name="Google Shape;23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7" name="Google Shape;23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15b1b648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g1115b1b648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3" name="Google Shape;24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9" name="Google Shape;249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5" name="Google Shape;255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3" name="Google Shape;8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5" name="Google Shape;9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1" name="Google Shape;10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8" name="Google Shape;10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0ee7f68452_0_10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g10ee7f68452_0_10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g10ee7f68452_0_10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0ee7f68452_0_13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9" name="Google Shape;49;g10ee7f68452_0_13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ee7f68452_0_14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2" name="Google Shape;52;g10ee7f68452_0_14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g10ee7f68452_0_1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0ee7f68452_0_14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10ee7f68452_0_148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iryo"/>
              <a:buNone/>
              <a:defRPr sz="3000">
                <a:latin typeface="Meiryo"/>
                <a:ea typeface="Meiryo"/>
                <a:cs typeface="Meiryo"/>
                <a:sym typeface="Meiry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15" name="Google Shape;15;g10ee7f68452_0_148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iryo"/>
              <a:buChar char="●"/>
              <a:defRPr sz="2000">
                <a:latin typeface="Meiryo"/>
                <a:ea typeface="Meiryo"/>
                <a:cs typeface="Meiryo"/>
                <a:sym typeface="Meiryo"/>
              </a:defRPr>
            </a:lvl1pPr>
            <a:lvl2pPr marL="914400" lvl="1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Char char="○"/>
              <a:defRPr>
                <a:latin typeface="Meiryo"/>
                <a:ea typeface="Meiryo"/>
                <a:cs typeface="Meiryo"/>
                <a:sym typeface="Meiryo"/>
              </a:defRPr>
            </a:lvl2pPr>
            <a:lvl3pPr marL="1371600" lvl="2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Char char="■"/>
              <a:defRPr>
                <a:latin typeface="Meiryo"/>
                <a:ea typeface="Meiryo"/>
                <a:cs typeface="Meiryo"/>
                <a:sym typeface="Meiryo"/>
              </a:defRPr>
            </a:lvl3pPr>
            <a:lvl4pPr marL="1828800" lvl="3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Char char="●"/>
              <a:defRPr>
                <a:latin typeface="Meiryo"/>
                <a:ea typeface="Meiryo"/>
                <a:cs typeface="Meiryo"/>
                <a:sym typeface="Meiryo"/>
              </a:defRPr>
            </a:lvl4pPr>
            <a:lvl5pPr marL="2286000" lvl="4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Char char="○"/>
              <a:defRPr>
                <a:latin typeface="Meiryo"/>
                <a:ea typeface="Meiryo"/>
                <a:cs typeface="Meiryo"/>
                <a:sym typeface="Meiryo"/>
              </a:defRPr>
            </a:lvl5pPr>
            <a:lvl6pPr marL="2743200" lvl="5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Char char="■"/>
              <a:defRPr>
                <a:latin typeface="Meiryo"/>
                <a:ea typeface="Meiryo"/>
                <a:cs typeface="Meiryo"/>
                <a:sym typeface="Meiryo"/>
              </a:defRPr>
            </a:lvl6pPr>
            <a:lvl7pPr marL="3200400" lvl="6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Char char="●"/>
              <a:defRPr>
                <a:latin typeface="Meiryo"/>
                <a:ea typeface="Meiryo"/>
                <a:cs typeface="Meiryo"/>
                <a:sym typeface="Meiryo"/>
              </a:defRPr>
            </a:lvl7pPr>
            <a:lvl8pPr marL="3657600" lvl="7" indent="-34290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Char char="○"/>
              <a:defRPr>
                <a:latin typeface="Meiryo"/>
                <a:ea typeface="Meiryo"/>
                <a:cs typeface="Meiryo"/>
                <a:sym typeface="Meiryo"/>
              </a:defRPr>
            </a:lvl8pPr>
            <a:lvl9pPr marL="4114800" lvl="8" indent="-34290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Font typeface="Meiryo"/>
              <a:buChar char="■"/>
              <a:defRPr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16" name="Google Shape;16;g10ee7f68452_0_14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17" name="Google Shape;17;g10ee7f68452_0_14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Meiryo"/>
              <a:buNone/>
              <a:defRPr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18" name="Google Shape;18;g10ee7f68452_0_14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10ee7f68452_0_11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" name="Google Shape;21;g10ee7f68452_0_1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10ee7f68452_0_1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g10ee7f68452_0_1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g10ee7f68452_0_1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10ee7f68452_0_1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g10ee7f68452_0_1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g10ee7f68452_0_11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g10ee7f68452_0_1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10ee7f68452_0_1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g10ee7f68452_0_1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10ee7f68452_0_126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g10ee7f68452_0_126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g10ee7f68452_0_1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10ee7f68452_0_13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Google Shape;40;g10ee7f68452_0_13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0ee7f68452_0_13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g10ee7f68452_0_13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4" name="Google Shape;44;g10ee7f68452_0_13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g10ee7f68452_0_13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g10ee7f68452_0_13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D9D9D9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0ee7f68452_0_10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g10ee7f68452_0_10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g10ee7f68452_0_10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17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18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2.xml" /></Relationships>
</file>

<file path=ppt/slides/_rels/slide19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0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2.xml" /></Relationships>
</file>

<file path=ppt/slides/_rels/slide21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2.xml" /></Relationships>
</file>

<file path=ppt/slides/_rels/slide22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22.xml" /><Relationship Id="rId1" Type="http://schemas.openxmlformats.org/officeDocument/2006/relationships/slideLayout" Target="../slideLayouts/slideLayout2.xml" /></Relationships>
</file>

<file path=ppt/slides/_rels/slide23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23.xml" /><Relationship Id="rId1" Type="http://schemas.openxmlformats.org/officeDocument/2006/relationships/slideLayout" Target="../slideLayouts/slideLayout2.xml" /></Relationships>
</file>

<file path=ppt/slides/_rels/slide24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24.xml" /><Relationship Id="rId1" Type="http://schemas.openxmlformats.org/officeDocument/2006/relationships/slideLayout" Target="../slideLayouts/slideLayout2.xml" /></Relationships>
</file>

<file path=ppt/slides/_rels/slide25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25.xml" /><Relationship Id="rId1" Type="http://schemas.openxmlformats.org/officeDocument/2006/relationships/slideLayout" Target="../slideLayouts/slideLayout2.xml" /></Relationships>
</file>

<file path=ppt/slides/_rels/slide26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26.xml" /><Relationship Id="rId1" Type="http://schemas.openxmlformats.org/officeDocument/2006/relationships/slideLayout" Target="../slideLayouts/slideLayout2.xml" /></Relationships>
</file>

<file path=ppt/slides/_rels/slide27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27.xml" /><Relationship Id="rId1" Type="http://schemas.openxmlformats.org/officeDocument/2006/relationships/slideLayout" Target="../slideLayouts/slideLayout2.xml" /></Relationships>
</file>

<file path=ppt/slides/_rels/slide28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28.xml" /><Relationship Id="rId1" Type="http://schemas.openxmlformats.org/officeDocument/2006/relationships/slideLayout" Target="../slideLayouts/slideLayout2.xml" /></Relationships>
</file>

<file path=ppt/slides/_rels/slide29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29.xml" /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30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30.xml" /><Relationship Id="rId1" Type="http://schemas.openxmlformats.org/officeDocument/2006/relationships/slideLayout" Target="../slideLayouts/slideLayout2.xml" /></Relationships>
</file>

<file path=ppt/slides/_rels/slide31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31.xml" /><Relationship Id="rId1" Type="http://schemas.openxmlformats.org/officeDocument/2006/relationships/slideLayout" Target="../slideLayouts/slideLayout2.xml" /></Relationships>
</file>

<file path=ppt/slides/_rels/slide32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32.xml" /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>
            <a:spLocks noGrp="1"/>
          </p:cNvSpPr>
          <p:nvPr>
            <p:ph type="ctrTitle"/>
          </p:nvPr>
        </p:nvSpPr>
        <p:spPr>
          <a:xfrm>
            <a:off x="683575" y="629500"/>
            <a:ext cx="7772400" cy="231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 sz="2000" dirty="0">
                <a:solidFill>
                  <a:srgbClr val="434343"/>
                </a:solidFill>
              </a:rPr>
              <a:t>令和</a:t>
            </a:r>
            <a:r>
              <a:rPr lang="en-US" altLang="ja-JP" sz="2000" dirty="0">
                <a:solidFill>
                  <a:srgbClr val="434343"/>
                </a:solidFill>
              </a:rPr>
              <a:t>6</a:t>
            </a:r>
            <a:r>
              <a:rPr lang="ja-JP" sz="2000" dirty="0">
                <a:solidFill>
                  <a:srgbClr val="434343"/>
                </a:solidFill>
              </a:rPr>
              <a:t>年度　沖縄県　認知症実践者リーダー研修</a:t>
            </a:r>
            <a:endParaRPr sz="2000" dirty="0">
              <a:solidFill>
                <a:srgbClr val="434343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2000" dirty="0">
              <a:solidFill>
                <a:srgbClr val="434343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 dirty="0">
                <a:solidFill>
                  <a:srgbClr val="434343"/>
                </a:solidFill>
              </a:rPr>
              <a:t>自施設実習の課題設定</a:t>
            </a:r>
            <a:br>
              <a:rPr lang="ja-JP" dirty="0">
                <a:solidFill>
                  <a:srgbClr val="434343"/>
                </a:solidFill>
              </a:rPr>
            </a:br>
            <a:r>
              <a:rPr lang="ja-JP" dirty="0">
                <a:solidFill>
                  <a:srgbClr val="434343"/>
                </a:solidFill>
              </a:rPr>
              <a:t>実習報告会</a:t>
            </a:r>
            <a:endParaRPr dirty="0">
              <a:solidFill>
                <a:srgbClr val="434343"/>
              </a:solidFill>
            </a:endParaRPr>
          </a:p>
        </p:txBody>
      </p:sp>
      <p:sp>
        <p:nvSpPr>
          <p:cNvPr id="61" name="Google Shape;61;p1"/>
          <p:cNvSpPr txBox="1">
            <a:spLocks noGrp="1"/>
          </p:cNvSpPr>
          <p:nvPr>
            <p:ph type="subTitle" idx="1"/>
          </p:nvPr>
        </p:nvSpPr>
        <p:spPr>
          <a:xfrm>
            <a:off x="4572000" y="3619800"/>
            <a:ext cx="4260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14285"/>
              <a:buNone/>
            </a:pPr>
            <a:r>
              <a:rPr lang="ja-JP" dirty="0"/>
              <a:t>所属名；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ct val="114285"/>
              <a:buNone/>
            </a:pPr>
            <a:r>
              <a:rPr lang="ja-JP" dirty="0"/>
              <a:t>　氏名；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115b1b648c_0_15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③取組み内容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23" name="Google Shape;123;g1115b1b648c_0_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1953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・アセスメントの知識：評価結果（できている点）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124" name="Google Shape;124;g1115b1b648c_0_15"/>
          <p:cNvSpPr txBox="1">
            <a:spLocks noGrp="1"/>
          </p:cNvSpPr>
          <p:nvPr>
            <p:ph type="body" idx="1"/>
          </p:nvPr>
        </p:nvSpPr>
        <p:spPr>
          <a:xfrm>
            <a:off x="457200" y="3332200"/>
            <a:ext cx="8229600" cy="1330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・課題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1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③取組み内容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30" name="Google Shape;130;p1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・介護方法：評価対象項目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2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③取組み内容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36" name="Google Shape;136;p12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・介護方法：評価方法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115b1b648c_0_21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③取組み内容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42" name="Google Shape;142;g1115b1b648c_0_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1953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・介護方法：評価結果（できている点）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143" name="Google Shape;143;g1115b1b648c_0_21"/>
          <p:cNvSpPr txBox="1">
            <a:spLocks noGrp="1"/>
          </p:cNvSpPr>
          <p:nvPr>
            <p:ph type="body" idx="1"/>
          </p:nvPr>
        </p:nvSpPr>
        <p:spPr>
          <a:xfrm>
            <a:off x="457200" y="3332200"/>
            <a:ext cx="8229600" cy="1330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・課題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4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③取組み内容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49" name="Google Shape;149;p14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・介護評価能力：評価対象項目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5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③取組み内容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55" name="Google Shape;155;p15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・介護評価能力：評価方法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115b1b648c_0_27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③取組み内容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61" name="Google Shape;161;g1115b1b648c_0_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1953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・介護評価能力：評価結果（できている点）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162" name="Google Shape;162;g1115b1b648c_0_27"/>
          <p:cNvSpPr txBox="1">
            <a:spLocks noGrp="1"/>
          </p:cNvSpPr>
          <p:nvPr>
            <p:ph type="body" idx="1"/>
          </p:nvPr>
        </p:nvSpPr>
        <p:spPr>
          <a:xfrm>
            <a:off x="457200" y="3332200"/>
            <a:ext cx="8229600" cy="1330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・課題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7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⑤実習における目標（実習終了後の姿）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68" name="Google Shape;168;p17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8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20"/>
              <a:buFont typeface="Calibri"/>
              <a:buNone/>
            </a:pPr>
            <a:r>
              <a:rPr lang="ja-JP" sz="3030">
                <a:latin typeface="Meiryo"/>
                <a:ea typeface="Meiryo"/>
                <a:cs typeface="Meiryo"/>
                <a:sym typeface="Meiryo"/>
              </a:rPr>
              <a:t>⑦認知症ケア能力表の結果を伝え、面談</a:t>
            </a:r>
            <a:endParaRPr sz="3030"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74" name="Google Shape;174;p18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r>
              <a:rPr lang="ja-JP">
                <a:solidFill>
                  <a:srgbClr val="434343"/>
                </a:solidFill>
              </a:rPr>
              <a:t>・</a:t>
            </a: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9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⑧実習協力者への具体的な教育方法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80" name="Google Shape;180;p19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・認知症ケアの知識：指導課題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Calibri"/>
              <a:buNone/>
            </a:pPr>
            <a:r>
              <a:rPr lang="ja-JP" sz="3300">
                <a:solidFill>
                  <a:srgbClr val="434343"/>
                </a:solidFill>
                <a:latin typeface="Meiryo"/>
                <a:ea typeface="Meiryo"/>
                <a:cs typeface="Meiryo"/>
                <a:sym typeface="Meiryo"/>
              </a:rPr>
              <a:t>①自職場における認知症ケア実践上の課題</a:t>
            </a:r>
            <a:r>
              <a:rPr lang="ja-JP">
                <a:solidFill>
                  <a:srgbClr val="434343"/>
                </a:solidFill>
              </a:rPr>
              <a:t>　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67" name="Google Shape;67;p2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0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⑧実習協力者への具体的な教育方法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86" name="Google Shape;186;p20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・認知症ケアの知識：指導目標（期間：　）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1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⑧実習協力者への具体的な教育方法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92" name="Google Shape;192;p2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・認知症ケアの知識：具体的方法（頻度：　）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2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⑧実習協力者への具体的な教育方法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98" name="Google Shape;198;p22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・アセスメント能力：指導課題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3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2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⑧実習協力者への具体的な教育方法</a:t>
            </a:r>
            <a:endParaRPr sz="3300">
              <a:solidFill>
                <a:srgbClr val="434343"/>
              </a:solidFill>
            </a:endParaRPr>
          </a:p>
        </p:txBody>
      </p:sp>
      <p:sp>
        <p:nvSpPr>
          <p:cNvPr id="204" name="Google Shape;204;p23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・アセスメント能力：指導目標（期間：　）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4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8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⑧実習協力者への具体的な教育方法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210" name="Google Shape;210;p24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・アセスメント能力：具体的方法（頻度：　）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5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⑧実習協力者への具体的な教育方法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216" name="Google Shape;216;p25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・介護方法：指導課題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6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⑧実習協力者への具体的な教育方法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222" name="Google Shape;222;p26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・介護方法：指導目標（期間：　）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7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⑧実習協力者への具体的な教育方法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228" name="Google Shape;228;p27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・介護方法：具体的方法（頻度：　）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8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⑧実習協力者への具体的な教育方法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234" name="Google Shape;234;p28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・介護評価能力：指導課題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9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⑧実習協力者への具体的な教育方法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240" name="Google Shape;240;p29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・介護評価能力：指導目標（期間：　）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15b1b648c_0_1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②実習協力者（指導対象者）について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73" name="Google Shape;73;g1115b1b648c_0_1"/>
          <p:cNvSpPr txBox="1"/>
          <p:nvPr/>
        </p:nvSpPr>
        <p:spPr>
          <a:xfrm>
            <a:off x="457325" y="1383725"/>
            <a:ext cx="3750300" cy="492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実習協力者；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g1115b1b648c_0_1"/>
          <p:cNvSpPr txBox="1"/>
          <p:nvPr/>
        </p:nvSpPr>
        <p:spPr>
          <a:xfrm>
            <a:off x="457325" y="1959281"/>
            <a:ext cx="3750300" cy="492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　　　職種；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1115b1b648c_0_1"/>
          <p:cNvSpPr txBox="1"/>
          <p:nvPr/>
        </p:nvSpPr>
        <p:spPr>
          <a:xfrm>
            <a:off x="4992600" y="1959263"/>
            <a:ext cx="3750300" cy="492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資格；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g1115b1b648c_0_1"/>
          <p:cNvSpPr txBox="1"/>
          <p:nvPr/>
        </p:nvSpPr>
        <p:spPr>
          <a:xfrm>
            <a:off x="457325" y="2534831"/>
            <a:ext cx="3750300" cy="492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　勤続年数；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1115b1b648c_0_1"/>
          <p:cNvSpPr txBox="1"/>
          <p:nvPr/>
        </p:nvSpPr>
        <p:spPr>
          <a:xfrm>
            <a:off x="4992600" y="2571750"/>
            <a:ext cx="3750300" cy="492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認知症ケア経験年数；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g1115b1b648c_0_1"/>
          <p:cNvSpPr txBox="1"/>
          <p:nvPr/>
        </p:nvSpPr>
        <p:spPr>
          <a:xfrm>
            <a:off x="4992600" y="1383725"/>
            <a:ext cx="1659600" cy="492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性別；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1115b1b648c_0_1"/>
          <p:cNvSpPr txBox="1"/>
          <p:nvPr/>
        </p:nvSpPr>
        <p:spPr>
          <a:xfrm>
            <a:off x="7083300" y="1383725"/>
            <a:ext cx="1659600" cy="492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年齢；</a:t>
            </a:r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1115b1b648c_0_1"/>
          <p:cNvSpPr txBox="1"/>
          <p:nvPr/>
        </p:nvSpPr>
        <p:spPr>
          <a:xfrm>
            <a:off x="457325" y="3285675"/>
            <a:ext cx="8285700" cy="11082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sz="2000" b="0" i="0" u="none" strike="noStrike" cap="none">
                <a:solidFill>
                  <a:schemeClr val="dk2"/>
                </a:solidFill>
                <a:latin typeface="Meiryo"/>
                <a:ea typeface="Meiryo"/>
                <a:cs typeface="Meiryo"/>
                <a:sym typeface="Meiryo"/>
              </a:rPr>
              <a:t>その他の情報；</a:t>
            </a:r>
            <a:endParaRPr sz="2000" b="0" i="0" u="none" strike="noStrike" cap="none">
              <a:solidFill>
                <a:schemeClr val="dk2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2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2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0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</a:pPr>
            <a:r>
              <a:rPr lang="ja-JP" sz="3000">
                <a:solidFill>
                  <a:srgbClr val="434343"/>
                </a:solidFill>
              </a:rPr>
              <a:t>⑧実習協力者への具体的な教育方法</a:t>
            </a:r>
            <a:endParaRPr sz="3000">
              <a:solidFill>
                <a:srgbClr val="434343"/>
              </a:solidFill>
            </a:endParaRPr>
          </a:p>
        </p:txBody>
      </p:sp>
      <p:sp>
        <p:nvSpPr>
          <p:cNvPr id="246" name="Google Shape;246;p30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・介護評価能力：具体的方法（頻度：　）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1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 sz="3000">
                <a:solidFill>
                  <a:srgbClr val="434343"/>
                </a:solidFill>
              </a:rPr>
              <a:t>⑨目標の達成状況</a:t>
            </a:r>
            <a:endParaRPr sz="3000">
              <a:solidFill>
                <a:srgbClr val="434343"/>
              </a:solidFill>
            </a:endParaRPr>
          </a:p>
        </p:txBody>
      </p:sp>
      <p:sp>
        <p:nvSpPr>
          <p:cNvPr id="252" name="Google Shape;252;p3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2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 sz="3000">
                <a:solidFill>
                  <a:srgbClr val="434343"/>
                </a:solidFill>
              </a:rPr>
              <a:t>⑩実習を行った感想、残された課題</a:t>
            </a:r>
            <a:endParaRPr sz="3000">
              <a:solidFill>
                <a:srgbClr val="434343"/>
              </a:solidFill>
            </a:endParaRPr>
          </a:p>
        </p:txBody>
      </p:sp>
      <p:sp>
        <p:nvSpPr>
          <p:cNvPr id="258" name="Google Shape;258;p32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②実習協力者（指導対象者）について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86" name="Google Shape;86;p4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実習協力者の認知症ケアの実践上の課題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③取組み内容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92" name="Google Shape;92;p5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・認知症ケアの知識：評価対象項目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③取組み内容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98" name="Google Shape;98;p6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・認知症ケアの知識：評価方法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③取組み内容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04" name="Google Shape;104;p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1953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・認知症ケアの知識：評価結果（できている点）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105" name="Google Shape;105;p7"/>
          <p:cNvSpPr txBox="1">
            <a:spLocks noGrp="1"/>
          </p:cNvSpPr>
          <p:nvPr>
            <p:ph type="body" idx="1"/>
          </p:nvPr>
        </p:nvSpPr>
        <p:spPr>
          <a:xfrm>
            <a:off x="457200" y="3332200"/>
            <a:ext cx="8229600" cy="1330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・課題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③取組み内容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11" name="Google Shape;111;p8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・アセスメント能力：評価対象項目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285700" cy="91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ja-JP">
                <a:solidFill>
                  <a:srgbClr val="434343"/>
                </a:solidFill>
              </a:rPr>
              <a:t>③取組み内容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117" name="Google Shape;117;p9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ja-JP"/>
              <a:t>・アセスメント能力：評価方法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640"/>
              </a:spcBef>
              <a:spcAft>
                <a:spcPts val="120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491</Words>
  <Application>Microsoft Office PowerPoint</Application>
  <PresentationFormat>画面に合わせる (16:9)</PresentationFormat>
  <Paragraphs>78</Paragraphs>
  <Slides>32</Slides>
  <Notes>32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6" baseType="lpstr">
      <vt:lpstr>Meiryo</vt:lpstr>
      <vt:lpstr>Arial</vt:lpstr>
      <vt:lpstr>Calibri</vt:lpstr>
      <vt:lpstr>Simple Light</vt:lpstr>
      <vt:lpstr>令和6年度　沖縄県　認知症実践者リーダー研修  自施設実習の課題設定 実習報告会</vt:lpstr>
      <vt:lpstr>①自職場における認知症ケア実践上の課題　</vt:lpstr>
      <vt:lpstr>②実習協力者（指導対象者）について</vt:lpstr>
      <vt:lpstr>②実習協力者（指導対象者）について</vt:lpstr>
      <vt:lpstr>③取組み内容</vt:lpstr>
      <vt:lpstr>③取組み内容</vt:lpstr>
      <vt:lpstr>③取組み内容</vt:lpstr>
      <vt:lpstr>③取組み内容</vt:lpstr>
      <vt:lpstr>③取組み内容</vt:lpstr>
      <vt:lpstr>③取組み内容</vt:lpstr>
      <vt:lpstr>③取組み内容</vt:lpstr>
      <vt:lpstr>③取組み内容</vt:lpstr>
      <vt:lpstr>③取組み内容</vt:lpstr>
      <vt:lpstr>③取組み内容</vt:lpstr>
      <vt:lpstr>③取組み内容</vt:lpstr>
      <vt:lpstr>③取組み内容</vt:lpstr>
      <vt:lpstr>⑤実習における目標（実習終了後の姿）</vt:lpstr>
      <vt:lpstr>⑦認知症ケア能力表の結果を伝え、面談</vt:lpstr>
      <vt:lpstr>⑧実習協力者への具体的な教育方法</vt:lpstr>
      <vt:lpstr>⑧実習協力者への具体的な教育方法</vt:lpstr>
      <vt:lpstr>⑧実習協力者への具体的な教育方法</vt:lpstr>
      <vt:lpstr>⑧実習協力者への具体的な教育方法</vt:lpstr>
      <vt:lpstr>⑧実習協力者への具体的な教育方法</vt:lpstr>
      <vt:lpstr>⑧実習協力者への具体的な教育方法</vt:lpstr>
      <vt:lpstr>⑧実習協力者への具体的な教育方法</vt:lpstr>
      <vt:lpstr>⑧実習協力者への具体的な教育方法</vt:lpstr>
      <vt:lpstr>⑧実習協力者への具体的な教育方法</vt:lpstr>
      <vt:lpstr>⑧実習協力者への具体的な教育方法</vt:lpstr>
      <vt:lpstr>⑧実習協力者への具体的な教育方法</vt:lpstr>
      <vt:lpstr>⑧実習協力者への具体的な教育方法</vt:lpstr>
      <vt:lpstr>⑨目標の達成状況</vt:lpstr>
      <vt:lpstr>⑩実習を行った感想、残された課題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TAKA.UECHI</dc:creator>
  <cp:lastModifiedBy>1130tokuchan1130@gmail.com</cp:lastModifiedBy>
  <cp:revision>2</cp:revision>
  <dcterms:created xsi:type="dcterms:W3CDTF">2018-09-10T03:59:24Z</dcterms:created>
  <dcterms:modified xsi:type="dcterms:W3CDTF">2024-11-22T00:43:14Z</dcterms:modified>
</cp:coreProperties>
</file>