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7"/>
  </p:notesMasterIdLst>
  <p:handoutMasterIdLst>
    <p:handoutMasterId r:id="rId8"/>
  </p:handoutMasterIdLst>
  <p:sldIdLst>
    <p:sldId id="981" r:id="rId5"/>
    <p:sldId id="982" r:id="rId6"/>
  </p:sldIdLst>
  <p:sldSz cx="7200900" cy="10333038"/>
  <p:notesSz cx="9939338" cy="68072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60195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20387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80581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4077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300963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61159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21350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81541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58">
          <p15:clr>
            <a:srgbClr val="A4A3A4"/>
          </p15:clr>
        </p15:guide>
        <p15:guide id="2" pos="2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D5"/>
    <a:srgbClr val="C40031"/>
    <a:srgbClr val="FF4F4F"/>
    <a:srgbClr val="E46C0A"/>
    <a:srgbClr val="2E73B2"/>
    <a:srgbClr val="2353A1"/>
    <a:srgbClr val="4F81BD"/>
    <a:srgbClr val="FFFF99"/>
    <a:srgbClr val="FFF000"/>
    <a:srgbClr val="D3E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7302" autoAdjust="0"/>
  </p:normalViewPr>
  <p:slideViewPr>
    <p:cSldViewPr>
      <p:cViewPr>
        <p:scale>
          <a:sx n="190" d="100"/>
          <a:sy n="190" d="100"/>
        </p:scale>
        <p:origin x="-852" y="5712"/>
      </p:cViewPr>
      <p:guideLst>
        <p:guide orient="horz" pos="3258"/>
        <p:guide pos="2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38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38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fld id="{B069A766-A11E-41DC-A7D2-E83FAB85D94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930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4038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75" y="509588"/>
            <a:ext cx="1778000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4497"/>
            <a:ext cx="7291388" cy="306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4038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fld id="{23B5CCBE-E1D7-4BFF-8FC7-4A14C60B571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80817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6019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2038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8058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4077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300963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61159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21350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81541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75" y="509588"/>
            <a:ext cx="1778000" cy="25527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B5CCBE-E1D7-4BFF-8FC7-4A14C60B5710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0499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B5CCBE-E1D7-4BFF-8FC7-4A14C60B5710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45348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9" y="3210006"/>
            <a:ext cx="6120765" cy="221490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41" y="5855394"/>
            <a:ext cx="5040630" cy="2640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6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3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0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47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3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2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08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94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2D34C-53FD-4586-B2F0-E76FB08BEF6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EEFBD-EC6F-46E6-AC42-1733B8BB273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3" y="413819"/>
            <a:ext cx="1620203" cy="8816569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7" y="413819"/>
            <a:ext cx="4740593" cy="88165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CD506-9536-4B39-97EF-2D47BD1A386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BE823-2990-4351-9708-2E817161E33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4" y="6640005"/>
            <a:ext cx="6120765" cy="2052257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824" y="4379626"/>
            <a:ext cx="6120765" cy="2260352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687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374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06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474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343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212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081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949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01142-2ED9-477D-BCA3-CFFA7090097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5" y="2411081"/>
            <a:ext cx="3180398" cy="68193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458" y="2411081"/>
            <a:ext cx="3180398" cy="68193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2D70D-1300-4841-91F6-F12544984DA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56" y="2312980"/>
            <a:ext cx="3181648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6875" indent="0">
              <a:buNone/>
              <a:defRPr sz="2100" b="1"/>
            </a:lvl2pPr>
            <a:lvl3pPr marL="973746" indent="0">
              <a:buNone/>
              <a:defRPr sz="1900" b="1"/>
            </a:lvl3pPr>
            <a:lvl4pPr marL="1460621" indent="0">
              <a:buNone/>
              <a:defRPr sz="1700" b="1"/>
            </a:lvl4pPr>
            <a:lvl5pPr marL="1947494" indent="0">
              <a:buNone/>
              <a:defRPr sz="1700" b="1"/>
            </a:lvl5pPr>
            <a:lvl6pPr marL="2434367" indent="0">
              <a:buNone/>
              <a:defRPr sz="1700" b="1"/>
            </a:lvl6pPr>
            <a:lvl7pPr marL="2921239" indent="0">
              <a:buNone/>
              <a:defRPr sz="1700" b="1"/>
            </a:lvl7pPr>
            <a:lvl8pPr marL="3408114" indent="0">
              <a:buNone/>
              <a:defRPr sz="1700" b="1"/>
            </a:lvl8pPr>
            <a:lvl9pPr marL="389498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056" y="3276917"/>
            <a:ext cx="3181648" cy="595345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61" y="2312980"/>
            <a:ext cx="3182899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6875" indent="0">
              <a:buNone/>
              <a:defRPr sz="2100" b="1"/>
            </a:lvl2pPr>
            <a:lvl3pPr marL="973746" indent="0">
              <a:buNone/>
              <a:defRPr sz="1900" b="1"/>
            </a:lvl3pPr>
            <a:lvl4pPr marL="1460621" indent="0">
              <a:buNone/>
              <a:defRPr sz="1700" b="1"/>
            </a:lvl4pPr>
            <a:lvl5pPr marL="1947494" indent="0">
              <a:buNone/>
              <a:defRPr sz="1700" b="1"/>
            </a:lvl5pPr>
            <a:lvl6pPr marL="2434367" indent="0">
              <a:buNone/>
              <a:defRPr sz="1700" b="1"/>
            </a:lvl6pPr>
            <a:lvl7pPr marL="2921239" indent="0">
              <a:buNone/>
              <a:defRPr sz="1700" b="1"/>
            </a:lvl7pPr>
            <a:lvl8pPr marL="3408114" indent="0">
              <a:buNone/>
              <a:defRPr sz="1700" b="1"/>
            </a:lvl8pPr>
            <a:lvl9pPr marL="389498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61" y="3276917"/>
            <a:ext cx="3182899" cy="595345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E641-9058-4C4E-A723-F9D5FF68B5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5488B-9F7E-47D7-BCFB-3DADEFF444A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B047-C911-450D-9E15-BFC6FB6EECF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61" y="411438"/>
            <a:ext cx="2369047" cy="175087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5363" y="411427"/>
            <a:ext cx="4025503" cy="8818962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061" y="2162319"/>
            <a:ext cx="2369047" cy="7068086"/>
          </a:xfrm>
        </p:spPr>
        <p:txBody>
          <a:bodyPr/>
          <a:lstStyle>
            <a:lvl1pPr marL="0" indent="0">
              <a:buNone/>
              <a:defRPr sz="1500"/>
            </a:lvl1pPr>
            <a:lvl2pPr marL="486875" indent="0">
              <a:buNone/>
              <a:defRPr sz="1300"/>
            </a:lvl2pPr>
            <a:lvl3pPr marL="973746" indent="0">
              <a:buNone/>
              <a:defRPr sz="1000"/>
            </a:lvl3pPr>
            <a:lvl4pPr marL="1460621" indent="0">
              <a:buNone/>
              <a:defRPr sz="900"/>
            </a:lvl4pPr>
            <a:lvl5pPr marL="1947494" indent="0">
              <a:buNone/>
              <a:defRPr sz="900"/>
            </a:lvl5pPr>
            <a:lvl6pPr marL="2434367" indent="0">
              <a:buNone/>
              <a:defRPr sz="900"/>
            </a:lvl6pPr>
            <a:lvl7pPr marL="2921239" indent="0">
              <a:buNone/>
              <a:defRPr sz="900"/>
            </a:lvl7pPr>
            <a:lvl8pPr marL="3408114" indent="0">
              <a:buNone/>
              <a:defRPr sz="900"/>
            </a:lvl8pPr>
            <a:lvl9pPr marL="3894987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F467D-822F-4DB9-93A2-F60B019102C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30" y="7233158"/>
            <a:ext cx="4320540" cy="85391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430" y="923302"/>
            <a:ext cx="4320540" cy="6199823"/>
          </a:xfrm>
        </p:spPr>
        <p:txBody>
          <a:bodyPr/>
          <a:lstStyle>
            <a:lvl1pPr marL="0" indent="0">
              <a:buNone/>
              <a:defRPr sz="3500"/>
            </a:lvl1pPr>
            <a:lvl2pPr marL="486875" indent="0">
              <a:buNone/>
              <a:defRPr sz="3000"/>
            </a:lvl2pPr>
            <a:lvl3pPr marL="973746" indent="0">
              <a:buNone/>
              <a:defRPr sz="2500"/>
            </a:lvl3pPr>
            <a:lvl4pPr marL="1460621" indent="0">
              <a:buNone/>
              <a:defRPr sz="2100"/>
            </a:lvl4pPr>
            <a:lvl5pPr marL="1947494" indent="0">
              <a:buNone/>
              <a:defRPr sz="2100"/>
            </a:lvl5pPr>
            <a:lvl6pPr marL="2434367" indent="0">
              <a:buNone/>
              <a:defRPr sz="2100"/>
            </a:lvl6pPr>
            <a:lvl7pPr marL="2921239" indent="0">
              <a:buNone/>
              <a:defRPr sz="2100"/>
            </a:lvl7pPr>
            <a:lvl8pPr marL="3408114" indent="0">
              <a:buNone/>
              <a:defRPr sz="2100"/>
            </a:lvl8pPr>
            <a:lvl9pPr marL="3894987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430" y="8087039"/>
            <a:ext cx="4320540" cy="1212696"/>
          </a:xfrm>
        </p:spPr>
        <p:txBody>
          <a:bodyPr/>
          <a:lstStyle>
            <a:lvl1pPr marL="0" indent="0">
              <a:buNone/>
              <a:defRPr sz="1500"/>
            </a:lvl1pPr>
            <a:lvl2pPr marL="486875" indent="0">
              <a:buNone/>
              <a:defRPr sz="1300"/>
            </a:lvl2pPr>
            <a:lvl3pPr marL="973746" indent="0">
              <a:buNone/>
              <a:defRPr sz="1000"/>
            </a:lvl3pPr>
            <a:lvl4pPr marL="1460621" indent="0">
              <a:buNone/>
              <a:defRPr sz="900"/>
            </a:lvl4pPr>
            <a:lvl5pPr marL="1947494" indent="0">
              <a:buNone/>
              <a:defRPr sz="900"/>
            </a:lvl5pPr>
            <a:lvl6pPr marL="2434367" indent="0">
              <a:buNone/>
              <a:defRPr sz="900"/>
            </a:lvl6pPr>
            <a:lvl7pPr marL="2921239" indent="0">
              <a:buNone/>
              <a:defRPr sz="900"/>
            </a:lvl7pPr>
            <a:lvl8pPr marL="3408114" indent="0">
              <a:buNone/>
              <a:defRPr sz="900"/>
            </a:lvl8pPr>
            <a:lvl9pPr marL="3894987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AA528-C48E-4E1B-8029-EA6B1907BB3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0046" y="413800"/>
            <a:ext cx="6480810" cy="1722173"/>
          </a:xfrm>
          <a:prstGeom prst="rect">
            <a:avLst/>
          </a:prstGeom>
        </p:spPr>
        <p:txBody>
          <a:bodyPr vert="horz" lIns="97377" tIns="48686" rIns="97377" bIns="4868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6" y="2411081"/>
            <a:ext cx="6480810" cy="6819327"/>
          </a:xfrm>
          <a:prstGeom prst="rect">
            <a:avLst/>
          </a:prstGeom>
        </p:spPr>
        <p:txBody>
          <a:bodyPr vert="horz" lIns="97377" tIns="48686" rIns="97377" bIns="4868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0054" y="9577264"/>
            <a:ext cx="1680210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60316" y="9577264"/>
            <a:ext cx="2280285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60658" y="9577264"/>
            <a:ext cx="1680210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E4FA21-1B25-4ACF-A279-EE1EC8294F6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ctr" defTabSz="973746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153" indent="-365153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91169" indent="-304297" algn="l" defTabSz="973746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183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04057" indent="-243436" algn="l" defTabSz="97374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0929" indent="-243436" algn="l" defTabSz="973746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7804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64677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1550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38423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6875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3746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0621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7494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4367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21239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08114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94987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7947"/>
            <a:ext cx="7200900" cy="10297144"/>
          </a:xfrm>
          <a:prstGeom prst="rect">
            <a:avLst/>
          </a:prstGeom>
          <a:solidFill>
            <a:srgbClr val="D3ED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フローチャート: 書類 30"/>
          <p:cNvSpPr/>
          <p:nvPr/>
        </p:nvSpPr>
        <p:spPr>
          <a:xfrm rot="10800000">
            <a:off x="0" y="8086095"/>
            <a:ext cx="7200900" cy="2252268"/>
          </a:xfrm>
          <a:prstGeom prst="flowChartDocument">
            <a:avLst/>
          </a:prstGeom>
          <a:solidFill>
            <a:srgbClr val="90C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58" y="7520572"/>
            <a:ext cx="1148927" cy="1094671"/>
          </a:xfrm>
          <a:prstGeom prst="rect">
            <a:avLst/>
          </a:prstGeom>
        </p:spPr>
      </p:pic>
      <p:sp>
        <p:nvSpPr>
          <p:cNvPr id="5" name="フローチャート: 書類 4"/>
          <p:cNvSpPr/>
          <p:nvPr/>
        </p:nvSpPr>
        <p:spPr>
          <a:xfrm>
            <a:off x="0" y="0"/>
            <a:ext cx="7200900" cy="2034171"/>
          </a:xfrm>
          <a:prstGeom prst="flowChartDocument">
            <a:avLst/>
          </a:prstGeom>
          <a:solidFill>
            <a:srgbClr val="90C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06" y="35194"/>
            <a:ext cx="3001603" cy="342793"/>
          </a:xfrm>
          <a:prstGeom prst="rect">
            <a:avLst/>
          </a:prstGeom>
          <a:noFill/>
        </p:spPr>
        <p:txBody>
          <a:bodyPr wrap="none" lIns="95637" tIns="47819" rIns="95637" bIns="47819" rtlCol="0">
            <a:spAutoFit/>
          </a:bodyPr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障害福祉サービス等事業者さまへ</a:t>
            </a:r>
            <a:endParaRPr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44805" y="1322600"/>
            <a:ext cx="6912030" cy="1791691"/>
          </a:xfrm>
          <a:prstGeom prst="roundRect">
            <a:avLst>
              <a:gd name="adj" fmla="val 8237"/>
            </a:avLst>
          </a:prstGeom>
          <a:solidFill>
            <a:srgbClr val="FEF6F0"/>
          </a:solidFill>
        </p:spPr>
        <p:txBody>
          <a:bodyPr wrap="square" lIns="72000" tIns="36000" rIns="72000" bIns="36000">
            <a:spAutoFit/>
          </a:bodyPr>
          <a:lstStyle/>
          <a:p>
            <a:pPr lvl="0" algn="ctr"/>
            <a:endParaRPr lang="en-US" altLang="ja-JP" sz="3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月に障害福祉サービス等情報公表制度が施行されました</a:t>
            </a:r>
            <a:r>
              <a:rPr lang="ja-JP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>
              <a:spcBef>
                <a:spcPts val="800"/>
              </a:spcBef>
            </a:pP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障害福祉サービス等を提供する事業所数が大幅に増加する中、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利用者が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個々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のニーズ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に応じて良質なサービスを選択できるようにするとともに、事業者に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よるサービス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の質の向上が重要な課題となっていました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>
              <a:spcBef>
                <a:spcPts val="800"/>
              </a:spcBef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このため、利用者による個々のニーズに応じた良質なサービスの選択に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資すること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を目的として、平成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月に成立した障害者総合支援法及び児童福祉法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の一部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を改正する法律において、① 事業者に対して障害福祉サービスの内容等を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都道府県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知事等へ報告することを求めるとともに、② 都道府県知事が報告された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を公表する仕組みを創設しました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592338" y="9941297"/>
            <a:ext cx="1717015" cy="373794"/>
          </a:xfrm>
          <a:prstGeom prst="roundRect">
            <a:avLst>
              <a:gd name="adj" fmla="val 4436"/>
            </a:avLst>
          </a:prstGeom>
          <a:solidFill>
            <a:schemeClr val="bg1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11"/>
          <p:cNvSpPr txBox="1">
            <a:spLocks noChangeArrowheads="1"/>
          </p:cNvSpPr>
          <p:nvPr/>
        </p:nvSpPr>
        <p:spPr bwMode="auto">
          <a:xfrm>
            <a:off x="2988382" y="9963547"/>
            <a:ext cx="1320971" cy="35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4" tIns="52152" rIns="104304" bIns="52152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厚生労働省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6" name="図 65" descr="マーク最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00350" y="9943820"/>
            <a:ext cx="346957" cy="352043"/>
          </a:xfrm>
          <a:prstGeom prst="rect">
            <a:avLst/>
          </a:prstGeom>
        </p:spPr>
      </p:pic>
      <p:sp>
        <p:nvSpPr>
          <p:cNvPr id="16" name="角丸四角形 15"/>
          <p:cNvSpPr/>
          <p:nvPr/>
        </p:nvSpPr>
        <p:spPr>
          <a:xfrm>
            <a:off x="3956" y="3320531"/>
            <a:ext cx="7200800" cy="4489913"/>
          </a:xfrm>
          <a:prstGeom prst="roundRect">
            <a:avLst>
              <a:gd name="adj" fmla="val 4648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6484676" y="3626050"/>
            <a:ext cx="504056" cy="3881174"/>
          </a:xfrm>
          <a:prstGeom prst="roundRect">
            <a:avLst/>
          </a:prstGeom>
          <a:solidFill>
            <a:srgbClr val="FFFFCC"/>
          </a:solidFill>
          <a:ln w="28575"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利用者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183976" y="3757373"/>
            <a:ext cx="2664296" cy="3715379"/>
          </a:xfrm>
          <a:prstGeom prst="roundRect">
            <a:avLst>
              <a:gd name="adj" fmla="val 4369"/>
            </a:avLst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324086" y="3579536"/>
            <a:ext cx="2416174" cy="360000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0" tIns="36000" rIns="0" bIns="0" rtlCol="0" anchor="ctr" anchorCtr="0">
            <a:noAutofit/>
          </a:bodyPr>
          <a:lstStyle/>
          <a:p>
            <a:pPr algn="ctr"/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サービス等の施設・事業者</a:t>
            </a:r>
            <a:endParaRPr lang="ja-JP" altLang="en-US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3352327" y="3757373"/>
            <a:ext cx="2662161" cy="3715380"/>
          </a:xfrm>
          <a:prstGeom prst="roundRect">
            <a:avLst>
              <a:gd name="adj" fmla="val 4931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746236" y="3579536"/>
            <a:ext cx="1927599" cy="360000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4F81BD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0" tIns="36000" rIns="0" bIns="0" rtlCol="0" anchor="ctr" anchorCtr="0">
            <a:noAutofit/>
          </a:bodyPr>
          <a:lstStyle/>
          <a:p>
            <a:pPr algn="ctr"/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都道府県等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3424335" y="4095637"/>
            <a:ext cx="2520000" cy="1258403"/>
          </a:xfrm>
          <a:prstGeom prst="roundRect">
            <a:avLst>
              <a:gd name="adj" fmla="val 5922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○障害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サービス等情報の公表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2563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施設・事業者から報告された情報を集約し、公表。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上矢印 91"/>
          <p:cNvSpPr/>
          <p:nvPr/>
        </p:nvSpPr>
        <p:spPr>
          <a:xfrm>
            <a:off x="4443525" y="5274773"/>
            <a:ext cx="997034" cy="829829"/>
          </a:xfrm>
          <a:prstGeom prst="upArrow">
            <a:avLst>
              <a:gd name="adj1" fmla="val 50000"/>
              <a:gd name="adj2" fmla="val 4589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反映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293147" y="4022094"/>
            <a:ext cx="2447113" cy="3317191"/>
          </a:xfrm>
          <a:prstGeom prst="roundRect">
            <a:avLst>
              <a:gd name="adj" fmla="val 688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サービス等情報＞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基本情報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例）事業所等の所在地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従業員数 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営業時間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事業所の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等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運営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障害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福祉サービス等に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具体的な取組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の状況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関係機関との連携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苦情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対応の状況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等の取組状況等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都道府県が必要と認める事項   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（任意）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左矢印 93"/>
          <p:cNvSpPr/>
          <p:nvPr/>
        </p:nvSpPr>
        <p:spPr>
          <a:xfrm>
            <a:off x="2399677" y="6014682"/>
            <a:ext cx="1205836" cy="901838"/>
          </a:xfrm>
          <a:prstGeom prst="leftArrow">
            <a:avLst>
              <a:gd name="adj1" fmla="val 50000"/>
              <a:gd name="adj2" fmla="val 43562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必要に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応じて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右矢印 94"/>
          <p:cNvSpPr/>
          <p:nvPr/>
        </p:nvSpPr>
        <p:spPr>
          <a:xfrm>
            <a:off x="2668253" y="4322926"/>
            <a:ext cx="824186" cy="864095"/>
          </a:xfrm>
          <a:prstGeom prst="rightArrow">
            <a:avLst>
              <a:gd name="adj1" fmla="val 50000"/>
              <a:gd name="adj2" fmla="val 43281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6" name="直線矢印コネクタ 95"/>
          <p:cNvCxnSpPr/>
          <p:nvPr/>
        </p:nvCxnSpPr>
        <p:spPr>
          <a:xfrm flipH="1">
            <a:off x="2632247" y="6752673"/>
            <a:ext cx="119148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大かっこ 96"/>
          <p:cNvSpPr/>
          <p:nvPr/>
        </p:nvSpPr>
        <p:spPr>
          <a:xfrm>
            <a:off x="3424335" y="6104601"/>
            <a:ext cx="2556284" cy="989756"/>
          </a:xfrm>
          <a:prstGeom prst="bracketPair">
            <a:avLst/>
          </a:prstGeom>
          <a:solidFill>
            <a:schemeClr val="bg1"/>
          </a:solidFill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3388331" y="5816569"/>
            <a:ext cx="2592288" cy="1547785"/>
          </a:xfrm>
          <a:prstGeom prst="roundRect">
            <a:avLst>
              <a:gd name="adj" fmla="val 592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○障害福祉サービス等情報の調査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90488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新規指定時、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指定更新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時、虚偽報告が疑われる場合などにおいて、必要に応じ訪問調査を実施し、結果を公表に反映。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9" name="直線矢印コネクタ 98"/>
          <p:cNvCxnSpPr/>
          <p:nvPr/>
        </p:nvCxnSpPr>
        <p:spPr>
          <a:xfrm flipV="1">
            <a:off x="4684475" y="5384521"/>
            <a:ext cx="0" cy="72008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左矢印 89"/>
          <p:cNvSpPr/>
          <p:nvPr/>
        </p:nvSpPr>
        <p:spPr>
          <a:xfrm>
            <a:off x="5836604" y="4322926"/>
            <a:ext cx="1080000" cy="926778"/>
          </a:xfrm>
          <a:prstGeom prst="leftArrow">
            <a:avLst>
              <a:gd name="adj1" fmla="val 50000"/>
              <a:gd name="adj2" fmla="val 42826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閲覧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（インターネット）</a:t>
            </a:r>
            <a:endParaRPr lang="ja-JP" altLang="en-US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角丸四角形 103"/>
          <p:cNvSpPr/>
          <p:nvPr/>
        </p:nvSpPr>
        <p:spPr>
          <a:xfrm>
            <a:off x="1152178" y="7987915"/>
            <a:ext cx="5927334" cy="408623"/>
          </a:xfrm>
          <a:prstGeom prst="roundRect">
            <a:avLst/>
          </a:prstGeom>
          <a:solidFill>
            <a:schemeClr val="bg1">
              <a:alpha val="18000"/>
            </a:schemeClr>
          </a:solidFill>
          <a:effectLst>
            <a:glow rad="63500">
              <a:schemeClr val="bg1">
                <a:alpha val="58000"/>
              </a:schemeClr>
            </a:glow>
          </a:effectLst>
        </p:spPr>
        <p:txBody>
          <a:bodyPr wrap="square" lIns="0" tIns="0" rIns="0" bIns="0" anchor="ctr" anchorCtr="0">
            <a:spAutoFit/>
          </a:bodyPr>
          <a:lstStyle/>
          <a:p>
            <a:pPr marL="182563" lvl="0" indent="-182563"/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下記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サービス（基準該当サービスは除く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）の指定を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受けている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当年度中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新規指定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を受けてサービスを提供しようとする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事業者が報告の対象となります。</a:t>
            </a: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369820"/>
              </p:ext>
            </p:extLst>
          </p:nvPr>
        </p:nvGraphicFramePr>
        <p:xfrm>
          <a:off x="131512" y="8623047"/>
          <a:ext cx="6948001" cy="129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6903"/>
                <a:gridCol w="1182578"/>
                <a:gridCol w="1188132"/>
                <a:gridCol w="1188132"/>
                <a:gridCol w="1260140"/>
                <a:gridCol w="1332116"/>
              </a:tblGrid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居宅介護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生活介護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自立訓練（生活訓練）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16.</a:t>
                      </a:r>
                      <a:r>
                        <a:rPr lang="zh-CN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就労定着支援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地域相談支援（定着）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放課後等デイサービス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重度訪問介護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短期入所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宿泊型自立訓練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自立生活援助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福祉型障害児入所施設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居宅訪問型児童発達支援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同行援護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重度障害者等包括支援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就労移行支援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共同生活援助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医療型障害児入所施設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保育所等訪問支援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行動援護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9.</a:t>
                      </a:r>
                      <a:r>
                        <a:rPr lang="zh-TW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施設入所支援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就労継続支援</a:t>
                      </a:r>
                      <a:r>
                        <a:rPr 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Ａ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型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計画相談支援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児童発達支援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29.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障害児相談支援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療養介護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10.</a:t>
                      </a:r>
                      <a:r>
                        <a:rPr lang="zh-TW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自立訓練（機能訓練）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就労継続支援</a:t>
                      </a:r>
                      <a:r>
                        <a:rPr 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Ｂ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型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地域相談支援（移行）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25.</a:t>
                      </a:r>
                      <a:r>
                        <a:rPr lang="zh-TW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医療型児童発達支援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</a:tbl>
          </a:graphicData>
        </a:graphic>
      </p:graphicFrame>
      <p:sp>
        <p:nvSpPr>
          <p:cNvPr id="9" name="角丸四角形 8"/>
          <p:cNvSpPr/>
          <p:nvPr/>
        </p:nvSpPr>
        <p:spPr>
          <a:xfrm>
            <a:off x="183976" y="437975"/>
            <a:ext cx="6872858" cy="696096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障害福祉サービス等情報公表制度に係る手続きのご案内</a:t>
            </a:r>
            <a:endParaRPr kumimoji="1" lang="ja-JP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7" y="3239238"/>
            <a:ext cx="250997" cy="250997"/>
          </a:xfrm>
          <a:prstGeom prst="rect">
            <a:avLst/>
          </a:prstGeom>
        </p:spPr>
      </p:pic>
      <p:sp>
        <p:nvSpPr>
          <p:cNvPr id="13" name="二等辺三角形 12"/>
          <p:cNvSpPr/>
          <p:nvPr/>
        </p:nvSpPr>
        <p:spPr>
          <a:xfrm rot="10800000">
            <a:off x="411755" y="3438186"/>
            <a:ext cx="324036" cy="142374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1882" y="3222452"/>
            <a:ext cx="4017694" cy="318801"/>
          </a:xfrm>
          <a:prstGeom prst="roundRect">
            <a:avLst/>
          </a:prstGeom>
          <a:solidFill>
            <a:srgbClr val="FF0000"/>
          </a:solidFill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障害福祉サービス等情報を都道府県等に</a:t>
            </a:r>
            <a:r>
              <a:rPr kumimoji="1" lang="ja-JP" altLang="en-US" sz="14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報告する義務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があります</a:t>
            </a:r>
            <a:endParaRPr kumimoji="1" lang="ja-JP" altLang="en-US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星 12 13"/>
          <p:cNvSpPr/>
          <p:nvPr/>
        </p:nvSpPr>
        <p:spPr>
          <a:xfrm rot="21431129">
            <a:off x="2056251" y="4418944"/>
            <a:ext cx="741463" cy="639563"/>
          </a:xfrm>
          <a:prstGeom prst="star12">
            <a:avLst/>
          </a:prstGeom>
          <a:solidFill>
            <a:srgbClr val="FF4F4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 rot="20700000">
            <a:off x="2151637" y="4524140"/>
            <a:ext cx="588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</a:t>
            </a:r>
            <a:endParaRPr lang="en-US" altLang="ja-JP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183977" y="7470775"/>
            <a:ext cx="2664296" cy="224092"/>
          </a:xfrm>
          <a:prstGeom prst="roundRect">
            <a:avLst>
              <a:gd name="adj" fmla="val 45933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lIns="0" tIns="36000" rIns="0" bIns="36000" anchor="ctr" anchorCtr="0">
            <a:spAutoFit/>
          </a:bodyPr>
          <a:lstStyle/>
          <a:p>
            <a:pPr algn="ctr">
              <a:spcBef>
                <a:spcPts val="400"/>
              </a:spcBef>
            </a:pPr>
            <a:r>
              <a: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障害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福祉サービス等情報に変更が生じた都度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、報告する必要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あります。</a:t>
            </a:r>
            <a:endParaRPr lang="en-US" altLang="ja-JP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51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0" y="532021"/>
            <a:ext cx="7200899" cy="553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2" y="8478887"/>
            <a:ext cx="7203291" cy="1876262"/>
          </a:xfrm>
          <a:prstGeom prst="rect">
            <a:avLst/>
          </a:prstGeom>
        </p:spPr>
      </p:pic>
      <p:sp>
        <p:nvSpPr>
          <p:cNvPr id="26" name="角丸四角形 25"/>
          <p:cNvSpPr/>
          <p:nvPr/>
        </p:nvSpPr>
        <p:spPr>
          <a:xfrm>
            <a:off x="18210" y="7802918"/>
            <a:ext cx="7200000" cy="1391754"/>
          </a:xfrm>
          <a:prstGeom prst="roundRect">
            <a:avLst>
              <a:gd name="adj" fmla="val 4648"/>
            </a:avLst>
          </a:prstGeom>
          <a:solidFill>
            <a:srgbClr val="FFFF99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10245" y="1689852"/>
            <a:ext cx="6912000" cy="8840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108000" rIns="36000" bIns="36000">
            <a:spAutoFit/>
          </a:bodyPr>
          <a:lstStyle/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事業所を所管する都道府県等に法人・事業所基本情報を報告し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て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都道府県等担当者が、情報公表システムに法人の基本情報等を入力します。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10244" y="1278087"/>
            <a:ext cx="795600" cy="391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72000" rIns="72000" bIns="7200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手順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</a:p>
        </p:txBody>
      </p:sp>
      <p:sp>
        <p:nvSpPr>
          <p:cNvPr id="40" name="二等辺三角形 39"/>
          <p:cNvSpPr/>
          <p:nvPr/>
        </p:nvSpPr>
        <p:spPr>
          <a:xfrm flipV="1">
            <a:off x="3149203" y="2118568"/>
            <a:ext cx="900100" cy="108012"/>
          </a:xfrm>
          <a:prstGeom prst="triangle">
            <a:avLst/>
          </a:prstGeom>
          <a:ln>
            <a:solidFill>
              <a:srgbClr val="FF99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下矢印 40"/>
          <p:cNvSpPr/>
          <p:nvPr/>
        </p:nvSpPr>
        <p:spPr>
          <a:xfrm>
            <a:off x="3213864" y="3186299"/>
            <a:ext cx="756084" cy="432048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10245" y="3767724"/>
            <a:ext cx="6912000" cy="8840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108000" rIns="36000" bIns="3600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　情報公表システムより、ログインＩＤ・パスワードが通知されます。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en-US" altLang="ja-JP" sz="1600" b="1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</a:t>
            </a:r>
            <a:r>
              <a:rPr lang="ja-JP" altLang="en-US" sz="1600" b="1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等を用いて情報公表システムにログインし、事業所詳細情報を入力して</a:t>
            </a:r>
            <a:r>
              <a:rPr lang="ja-JP" altLang="en-US" sz="1600" b="1" spc="-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</a:t>
            </a:r>
            <a:r>
              <a:rPr lang="ja-JP" altLang="en-US" sz="1600" b="1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b="1" spc="-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二等辺三角形 44"/>
          <p:cNvSpPr/>
          <p:nvPr/>
        </p:nvSpPr>
        <p:spPr>
          <a:xfrm flipV="1">
            <a:off x="3137745" y="4158407"/>
            <a:ext cx="900100" cy="108012"/>
          </a:xfrm>
          <a:prstGeom prst="triangle">
            <a:avLst/>
          </a:prstGeom>
          <a:ln>
            <a:solidFill>
              <a:srgbClr val="FF99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-105011" y="2610235"/>
            <a:ext cx="7200032" cy="650570"/>
          </a:xfrm>
          <a:prstGeom prst="rect">
            <a:avLst/>
          </a:prstGeom>
        </p:spPr>
        <p:txBody>
          <a:bodyPr wrap="square" lIns="95637" tIns="47819" rIns="95637" bIns="47819">
            <a:spAutoFit/>
          </a:bodyPr>
          <a:lstStyle/>
          <a:p>
            <a:pPr marL="360363" lvl="0" indent="-360363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）昨年度、都道府県等担当者が、事業者の基本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情報に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ついて既に登録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った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事業者宛てに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公表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システムより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等を５月８日（火）に通知しています。もし、事業者宛に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等が届いていない場合は、下記お問合せ先までご連絡ください。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10245" y="5291786"/>
            <a:ext cx="6912000" cy="13765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108000" rIns="36000" bIns="36000">
            <a:spAutoFit/>
          </a:bodyPr>
          <a:lstStyle/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入力内容を確認後、都道府県等へ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ます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都道府県等担当者が、申請内容を確認し、以下の手続きを行います。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　内容に不足等があれば、差し戻します。　　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修正の上、再度報告します。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92075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　内容に特段問題がなければ、承認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二等辺三角形 49"/>
          <p:cNvSpPr/>
          <p:nvPr/>
        </p:nvSpPr>
        <p:spPr>
          <a:xfrm flipV="1">
            <a:off x="3132836" y="5707082"/>
            <a:ext cx="900100" cy="108012"/>
          </a:xfrm>
          <a:prstGeom prst="triangle">
            <a:avLst/>
          </a:prstGeom>
          <a:ln>
            <a:solidFill>
              <a:srgbClr val="FF99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下矢印 50"/>
          <p:cNvSpPr/>
          <p:nvPr/>
        </p:nvSpPr>
        <p:spPr>
          <a:xfrm>
            <a:off x="3204844" y="4770475"/>
            <a:ext cx="756084" cy="432048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下矢印 52"/>
          <p:cNvSpPr/>
          <p:nvPr/>
        </p:nvSpPr>
        <p:spPr>
          <a:xfrm>
            <a:off x="3188203" y="6743683"/>
            <a:ext cx="756084" cy="432048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10245" y="7289191"/>
            <a:ext cx="6912000" cy="3189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36000" rIns="36000" bIns="36000" anchor="ctr" anchorCtr="0">
            <a:spAutoFit/>
          </a:bodyPr>
          <a:lstStyle/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都道府県等による承認後、報告内容が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WAM NET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に公表されます。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8238" y="7615766"/>
            <a:ext cx="6840759" cy="281238"/>
          </a:xfrm>
          <a:prstGeom prst="rect">
            <a:avLst/>
          </a:prstGeom>
        </p:spPr>
        <p:txBody>
          <a:bodyPr wrap="square" lIns="95637" tIns="47819" rIns="95637" bIns="47819">
            <a:spAutoFit/>
          </a:bodyPr>
          <a:lstStyle/>
          <a:p>
            <a:pPr lvl="0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）平成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年度においては、９月末を目途に全国一斉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公表する予定です。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31327" y="8551758"/>
            <a:ext cx="4274369" cy="373571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marL="263525" lvl="0" indent="-263525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☆ 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WAM NET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、本システムに関するお知らせや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操作説明書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（マニュアル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）等の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を掲載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していますので、是非ご活用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66508" y="8163452"/>
            <a:ext cx="3983918" cy="319268"/>
            <a:chOff x="360090" y="8483655"/>
            <a:chExt cx="3983918" cy="319268"/>
          </a:xfrm>
        </p:grpSpPr>
        <p:sp>
          <p:nvSpPr>
            <p:cNvPr id="6" name="正方形/長方形 5"/>
            <p:cNvSpPr/>
            <p:nvPr/>
          </p:nvSpPr>
          <p:spPr>
            <a:xfrm>
              <a:off x="360090" y="8483655"/>
              <a:ext cx="3211631" cy="3192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ja-JP" altLang="en-US" sz="105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●●県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障害福祉サービス等情報公表制度</a:t>
              </a:r>
              <a:endPara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3597382" y="8488072"/>
              <a:ext cx="746626" cy="307586"/>
            </a:xfrm>
            <a:prstGeom prst="rect">
              <a:avLst/>
            </a:prstGeom>
            <a:solidFill>
              <a:srgbClr val="E46C0A"/>
            </a:solidFill>
            <a:ln w="28575">
              <a:solidFill>
                <a:srgbClr val="E46C0A"/>
              </a:solidFill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ctr"/>
              <a:r>
                <a:rPr lang="ja-JP" altLang="en-US" sz="10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検　索</a:t>
              </a:r>
              <a:endParaRPr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7" name="上矢印 6"/>
          <p:cNvSpPr/>
          <p:nvPr/>
        </p:nvSpPr>
        <p:spPr>
          <a:xfrm rot="19122021">
            <a:off x="4427334" y="8273437"/>
            <a:ext cx="264463" cy="274477"/>
          </a:xfrm>
          <a:prstGeom prst="upArrow">
            <a:avLst>
              <a:gd name="adj1" fmla="val 31934"/>
              <a:gd name="adj2" fmla="val 7887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59885" y="8857243"/>
            <a:ext cx="5868000" cy="235071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lvl="0"/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://www.wam.go.jp/content/wamnet/pcpub/top/shofukuinfopub/jigyo/</a:t>
            </a:r>
          </a:p>
        </p:txBody>
      </p:sp>
      <p:sp>
        <p:nvSpPr>
          <p:cNvPr id="2" name="フローチャート: 記憶データ 1"/>
          <p:cNvSpPr/>
          <p:nvPr/>
        </p:nvSpPr>
        <p:spPr>
          <a:xfrm rot="5400000">
            <a:off x="3176287" y="-3163243"/>
            <a:ext cx="848325" cy="7200900"/>
          </a:xfrm>
          <a:prstGeom prst="flowChartOnlineStorage">
            <a:avLst/>
          </a:prstGeom>
          <a:solidFill>
            <a:srgbClr val="2E7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5223" y="116522"/>
            <a:ext cx="5875326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障害福祉サービス等情報の報告手順について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24216" y="9270975"/>
            <a:ext cx="6724606" cy="72460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72000" tIns="72000" rIns="72000" bIns="36000">
            <a:spAutoFit/>
          </a:bodyPr>
          <a:lstStyle/>
          <a:p>
            <a:pPr lvl="0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お問い合わせ先：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    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10243" y="3363978"/>
            <a:ext cx="795600" cy="391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72000" rIns="72000" bIns="7200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手順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10245" y="4882903"/>
            <a:ext cx="795600" cy="391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72000" rIns="72000" bIns="7200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手順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7163" y="1451331"/>
            <a:ext cx="537355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このマークは、障害福祉サービス等情報公表システムで事業者が行う手続きを示しています。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10244" y="1747223"/>
            <a:ext cx="453970" cy="345890"/>
            <a:chOff x="7398838" y="1149865"/>
            <a:chExt cx="453970" cy="345890"/>
          </a:xfrm>
        </p:grpSpPr>
        <p:sp>
          <p:nvSpPr>
            <p:cNvPr id="13" name="円/楕円 12"/>
            <p:cNvSpPr/>
            <p:nvPr/>
          </p:nvSpPr>
          <p:spPr>
            <a:xfrm>
              <a:off x="7452878" y="1149865"/>
              <a:ext cx="345890" cy="34589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398838" y="1219685"/>
              <a:ext cx="45397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7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110244" y="4244565"/>
            <a:ext cx="453970" cy="345890"/>
            <a:chOff x="7398838" y="1149865"/>
            <a:chExt cx="453970" cy="345890"/>
          </a:xfrm>
        </p:grpSpPr>
        <p:sp>
          <p:nvSpPr>
            <p:cNvPr id="59" name="円/楕円 58"/>
            <p:cNvSpPr/>
            <p:nvPr/>
          </p:nvSpPr>
          <p:spPr>
            <a:xfrm>
              <a:off x="7452878" y="1149865"/>
              <a:ext cx="345890" cy="34589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7398838" y="1219685"/>
              <a:ext cx="45397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7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110244" y="5355805"/>
            <a:ext cx="453970" cy="345890"/>
            <a:chOff x="7398838" y="1149865"/>
            <a:chExt cx="453970" cy="345890"/>
          </a:xfrm>
        </p:grpSpPr>
        <p:sp>
          <p:nvSpPr>
            <p:cNvPr id="62" name="円/楕円 61"/>
            <p:cNvSpPr/>
            <p:nvPr/>
          </p:nvSpPr>
          <p:spPr>
            <a:xfrm>
              <a:off x="7452878" y="1149865"/>
              <a:ext cx="345890" cy="34589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7398838" y="1219685"/>
              <a:ext cx="45397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7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4022099" y="6132924"/>
            <a:ext cx="377026" cy="288032"/>
            <a:chOff x="7408381" y="1149865"/>
            <a:chExt cx="377026" cy="288032"/>
          </a:xfrm>
        </p:grpSpPr>
        <p:sp>
          <p:nvSpPr>
            <p:cNvPr id="66" name="円/楕円 65"/>
            <p:cNvSpPr/>
            <p:nvPr/>
          </p:nvSpPr>
          <p:spPr>
            <a:xfrm>
              <a:off x="7452878" y="1149865"/>
              <a:ext cx="288032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7408381" y="1209242"/>
              <a:ext cx="377026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5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5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956101" y="1484658"/>
            <a:ext cx="300082" cy="179711"/>
            <a:chOff x="7392692" y="1149865"/>
            <a:chExt cx="300082" cy="179711"/>
          </a:xfrm>
        </p:grpSpPr>
        <p:sp>
          <p:nvSpPr>
            <p:cNvPr id="69" name="円/楕円 68"/>
            <p:cNvSpPr/>
            <p:nvPr/>
          </p:nvSpPr>
          <p:spPr>
            <a:xfrm>
              <a:off x="7452878" y="1149865"/>
              <a:ext cx="179711" cy="17971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7392692" y="1168797"/>
              <a:ext cx="300082" cy="138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3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71" name="正方形/長方形 70"/>
          <p:cNvSpPr/>
          <p:nvPr/>
        </p:nvSpPr>
        <p:spPr>
          <a:xfrm>
            <a:off x="864146" y="728989"/>
            <a:ext cx="5420074" cy="246221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pPr marL="360363" lvl="0" indent="-360363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障害福祉サービス等情報の報告については、「障害福祉サービス等情報公表システム」をご利用ください。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 descr="https://qr.quel.jp/tmp/11620b5aa0ffd055930f00a9574ba37c.png?v=16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344" y="8536012"/>
            <a:ext cx="630373" cy="630373"/>
          </a:xfrm>
          <a:prstGeom prst="rect">
            <a:avLst/>
          </a:prstGeom>
          <a:noFill/>
          <a:ln>
            <a:solidFill>
              <a:srgbClr val="E46C0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正方形/長方形 71"/>
          <p:cNvSpPr/>
          <p:nvPr/>
        </p:nvSpPr>
        <p:spPr>
          <a:xfrm>
            <a:off x="131327" y="7942164"/>
            <a:ext cx="7200900" cy="235071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marL="263525" lvl="0" indent="-263525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☆ </a:t>
            </a:r>
            <a:r>
              <a:rPr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●●県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からの障害福祉サービス等情報公表制度に関するお知らせをご確認ください。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04575" y="9515510"/>
            <a:ext cx="3228769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lvl="0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各都道府県等ごとに適宜記載し、ご活用ください。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279816" y="7835682"/>
            <a:ext cx="1741111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各都道府県等ごとに適宜記載し、ご活用ください。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" name="直線矢印コネクタ 10"/>
          <p:cNvCxnSpPr>
            <a:stCxn id="73" idx="1"/>
          </p:cNvCxnSpPr>
          <p:nvPr/>
        </p:nvCxnSpPr>
        <p:spPr>
          <a:xfrm flipH="1">
            <a:off x="4788582" y="8066515"/>
            <a:ext cx="491234" cy="2308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正方形/長方形 73"/>
          <p:cNvSpPr/>
          <p:nvPr/>
        </p:nvSpPr>
        <p:spPr>
          <a:xfrm>
            <a:off x="4091441" y="6669831"/>
            <a:ext cx="2930803" cy="253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558ED5"/>
            </a:solidFill>
          </a:ln>
        </p:spPr>
        <p:txBody>
          <a:bodyPr wrap="square" lIns="36000" tIns="72000" rIns="36000" bIns="72000" anchor="ctr" anchorCtr="0">
            <a:spAutoFit/>
          </a:bodyPr>
          <a:lstStyle/>
          <a:p>
            <a:pPr marL="92075" algn="ctr">
              <a:spcBef>
                <a:spcPts val="400"/>
              </a:spcBef>
            </a:pP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障害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福祉サービス等情報に変更が生じた都度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、報告する必要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があります。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二等辺三角形 19"/>
          <p:cNvSpPr/>
          <p:nvPr/>
        </p:nvSpPr>
        <p:spPr>
          <a:xfrm rot="15329917">
            <a:off x="5054620" y="5388059"/>
            <a:ext cx="283012" cy="243976"/>
          </a:xfrm>
          <a:prstGeom prst="triangle">
            <a:avLst/>
          </a:prstGeom>
          <a:solidFill>
            <a:srgbClr val="FFFF00"/>
          </a:solidFill>
          <a:ln w="57150">
            <a:solidFill>
              <a:srgbClr val="FFFF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 rot="900000">
            <a:off x="5223573" y="4721530"/>
            <a:ext cx="1148126" cy="1148126"/>
          </a:xfrm>
          <a:prstGeom prst="ellipse">
            <a:avLst/>
          </a:prstGeom>
          <a:solidFill>
            <a:srgbClr val="C40031"/>
          </a:solidFill>
          <a:ln w="57150">
            <a:solidFill>
              <a:srgbClr val="FFFF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 rot="900000">
            <a:off x="5339176" y="4979024"/>
            <a:ext cx="916919" cy="369332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/>
          <a:p>
            <a:pPr marL="92075" algn="ctr">
              <a:spcBef>
                <a:spcPts val="400"/>
              </a:spcBef>
            </a:pPr>
            <a:r>
              <a:rPr lang="en-US" altLang="ja-JP" sz="24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24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</a:t>
            </a:r>
            <a:endParaRPr lang="en-US" altLang="ja-JP" sz="2400" b="1" u="sng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 rot="900000">
            <a:off x="5334538" y="5349610"/>
            <a:ext cx="771045" cy="276999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/>
          <a:p>
            <a:pPr marL="92075" algn="ctr">
              <a:spcBef>
                <a:spcPts val="400"/>
              </a:spcBef>
            </a:pPr>
            <a:r>
              <a:rPr lang="ja-JP" altLang="en-US" sz="900" dirty="0" err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までに</a:t>
            </a:r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endParaRPr lang="en-US" altLang="ja-JP" sz="9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algn="ctr">
              <a:spcBef>
                <a:spcPts val="0"/>
              </a:spcBef>
            </a:pP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224216" y="7932145"/>
            <a:ext cx="4564366" cy="654754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66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E51782DD9E454B418BFB6267553A9CD4" ma:contentTypeVersion="11" ma:contentTypeDescription="" ma:contentTypeScope="" ma:versionID="67a8c3f19086dd733636cb9e2e3e5de9">
  <xsd:schema xmlns:xsd="http://www.w3.org/2001/XMLSchema" xmlns:p="http://schemas.microsoft.com/office/2006/metadata/properties" xmlns:ns2="8B97BE19-CDDD-400E-817A-CFDD13F7EC12" xmlns:ns3="fb02c745-2821-438e-a9f3-36f365a5b5fa" targetNamespace="http://schemas.microsoft.com/office/2006/metadata/properties" ma:root="true" ma:fieldsID="1f7557729ecb542394f8781b2df17919" ns2:_="" ns3:_="">
    <xsd:import namespace="8B97BE19-CDDD-400E-817A-CFDD13F7EC12"/>
    <xsd:import namespace="fb02c745-2821-438e-a9f3-36f365a5b5fa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fb02c745-2821-438e-a9f3-36f365a5b5fa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C99136-BDFC-46F9-9CDB-9E23EC3C21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fb02c745-2821-438e-a9f3-36f365a5b5f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A85BD659-8FC1-461D-9E77-440D19DCB08C}">
  <ds:schemaRefs>
    <ds:schemaRef ds:uri="8B97BE19-CDDD-400E-817A-CFDD13F7EC12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fb02c745-2821-438e-a9f3-36f365a5b5fa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B03A5C5-56C0-41AA-AB58-68C8E2C97C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51496</TotalTime>
  <Words>685</Words>
  <Application>Microsoft Office PowerPoint</Application>
  <PresentationFormat>ユーザー設定</PresentationFormat>
  <Paragraphs>115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厚生労働省本省</dc:creator>
  <cp:lastModifiedBy>厚生労働省ネットワークシステム</cp:lastModifiedBy>
  <cp:revision>2625</cp:revision>
  <cp:lastPrinted>2018-06-12T09:25:59Z</cp:lastPrinted>
  <dcterms:created xsi:type="dcterms:W3CDTF">2004-06-11T10:04:30Z</dcterms:created>
  <dcterms:modified xsi:type="dcterms:W3CDTF">2018-06-15T06:49:47Z</dcterms:modified>
</cp:coreProperties>
</file>