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Lst>
  <p:notesMasterIdLst>
    <p:notesMasterId r:id="rId12"/>
  </p:notesMasterIdLst>
  <p:handoutMasterIdLst>
    <p:handoutMasterId r:id="rId13"/>
  </p:handoutMasterIdLst>
  <p:sldIdLst>
    <p:sldId id="256" r:id="rId2"/>
    <p:sldId id="257" r:id="rId3"/>
    <p:sldId id="303" r:id="rId4"/>
    <p:sldId id="301" r:id="rId5"/>
    <p:sldId id="302" r:id="rId6"/>
    <p:sldId id="293" r:id="rId7"/>
    <p:sldId id="304" r:id="rId8"/>
    <p:sldId id="282" r:id="rId9"/>
    <p:sldId id="283" r:id="rId10"/>
    <p:sldId id="297" r:id="rId11"/>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沖縄県" initials="沖縄県" lastIdx="0" clrIdx="0">
    <p:extLst>
      <p:ext uri="{19B8F6BF-5375-455C-9EA6-DF929625EA0E}">
        <p15:presenceInfo xmlns:p15="http://schemas.microsoft.com/office/powerpoint/2012/main" userId="沖縄県"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434" autoAdjust="0"/>
  </p:normalViewPr>
  <p:slideViewPr>
    <p:cSldViewPr snapToGrid="0">
      <p:cViewPr varScale="1">
        <p:scale>
          <a:sx n="105" d="100"/>
          <a:sy n="105" d="100"/>
        </p:scale>
        <p:origin x="834" y="7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6" cy="498692"/>
          </a:xfrm>
          <a:prstGeom prst="rect">
            <a:avLst/>
          </a:prstGeom>
        </p:spPr>
        <p:txBody>
          <a:bodyPr vert="horz" lIns="91553" tIns="45776" rIns="91553" bIns="4577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3"/>
            <a:ext cx="2949786" cy="498692"/>
          </a:xfrm>
          <a:prstGeom prst="rect">
            <a:avLst/>
          </a:prstGeom>
        </p:spPr>
        <p:txBody>
          <a:bodyPr vert="horz" lIns="91553" tIns="45776" rIns="91553" bIns="45776" rtlCol="0"/>
          <a:lstStyle>
            <a:lvl1pPr algn="r">
              <a:defRPr sz="1200"/>
            </a:lvl1pPr>
          </a:lstStyle>
          <a:p>
            <a:fld id="{65EAB07E-9CA3-4342-8703-115FDBB64D78}" type="datetimeFigureOut">
              <a:rPr kumimoji="1" lang="ja-JP" altLang="en-US" smtClean="0"/>
              <a:t>2024/2/20</a:t>
            </a:fld>
            <a:endParaRPr kumimoji="1" lang="ja-JP" altLang="en-US"/>
          </a:p>
        </p:txBody>
      </p:sp>
      <p:sp>
        <p:nvSpPr>
          <p:cNvPr id="4" name="フッター プレースホルダー 3"/>
          <p:cNvSpPr>
            <a:spLocks noGrp="1"/>
          </p:cNvSpPr>
          <p:nvPr>
            <p:ph type="ftr" sz="quarter" idx="2"/>
          </p:nvPr>
        </p:nvSpPr>
        <p:spPr>
          <a:xfrm>
            <a:off x="1" y="9440648"/>
            <a:ext cx="2949786" cy="498691"/>
          </a:xfrm>
          <a:prstGeom prst="rect">
            <a:avLst/>
          </a:prstGeom>
        </p:spPr>
        <p:txBody>
          <a:bodyPr vert="horz" lIns="91553" tIns="45776" rIns="91553" bIns="4577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6" cy="498691"/>
          </a:xfrm>
          <a:prstGeom prst="rect">
            <a:avLst/>
          </a:prstGeom>
        </p:spPr>
        <p:txBody>
          <a:bodyPr vert="horz" lIns="91553" tIns="45776" rIns="91553" bIns="45776" rtlCol="0" anchor="b"/>
          <a:lstStyle>
            <a:lvl1pPr algn="r">
              <a:defRPr sz="1200"/>
            </a:lvl1pPr>
          </a:lstStyle>
          <a:p>
            <a:fld id="{7551EE94-9CD1-45EC-9966-33C013759A4C}" type="slidenum">
              <a:rPr kumimoji="1" lang="ja-JP" altLang="en-US" smtClean="0"/>
              <a:t>‹#›</a:t>
            </a:fld>
            <a:endParaRPr kumimoji="1" lang="ja-JP" altLang="en-US"/>
          </a:p>
        </p:txBody>
      </p:sp>
    </p:spTree>
    <p:extLst>
      <p:ext uri="{BB962C8B-B14F-4D97-AF65-F5344CB8AC3E}">
        <p14:creationId xmlns:p14="http://schemas.microsoft.com/office/powerpoint/2010/main" val="24928166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6" cy="498692"/>
          </a:xfrm>
          <a:prstGeom prst="rect">
            <a:avLst/>
          </a:prstGeom>
        </p:spPr>
        <p:txBody>
          <a:bodyPr vert="horz" lIns="91553" tIns="45776" rIns="91553" bIns="4577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3"/>
            <a:ext cx="2949786" cy="498692"/>
          </a:xfrm>
          <a:prstGeom prst="rect">
            <a:avLst/>
          </a:prstGeom>
        </p:spPr>
        <p:txBody>
          <a:bodyPr vert="horz" lIns="91553" tIns="45776" rIns="91553" bIns="45776" rtlCol="0"/>
          <a:lstStyle>
            <a:lvl1pPr algn="r">
              <a:defRPr sz="1200"/>
            </a:lvl1pPr>
          </a:lstStyle>
          <a:p>
            <a:fld id="{81867043-DCAD-4283-862C-00398C69E2CE}" type="datetimeFigureOut">
              <a:rPr kumimoji="1" lang="ja-JP" altLang="en-US" smtClean="0"/>
              <a:t>2024/2/20</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62650" cy="3354388"/>
          </a:xfrm>
          <a:prstGeom prst="rect">
            <a:avLst/>
          </a:prstGeom>
          <a:noFill/>
          <a:ln w="12700">
            <a:solidFill>
              <a:prstClr val="black"/>
            </a:solidFill>
          </a:ln>
        </p:spPr>
        <p:txBody>
          <a:bodyPr vert="horz" lIns="91553" tIns="45776" rIns="91553" bIns="45776" rtlCol="0" anchor="ctr"/>
          <a:lstStyle/>
          <a:p>
            <a:endParaRPr lang="ja-JP" altLang="en-US"/>
          </a:p>
        </p:txBody>
      </p:sp>
      <p:sp>
        <p:nvSpPr>
          <p:cNvPr id="5" name="ノート プレースホルダー 4"/>
          <p:cNvSpPr>
            <a:spLocks noGrp="1"/>
          </p:cNvSpPr>
          <p:nvPr>
            <p:ph type="body" sz="quarter" idx="3"/>
          </p:nvPr>
        </p:nvSpPr>
        <p:spPr>
          <a:xfrm>
            <a:off x="680721" y="4783308"/>
            <a:ext cx="5445760" cy="3913615"/>
          </a:xfrm>
          <a:prstGeom prst="rect">
            <a:avLst/>
          </a:prstGeom>
        </p:spPr>
        <p:txBody>
          <a:bodyPr vert="horz" lIns="91553" tIns="45776" rIns="91553" bIns="457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6" cy="498691"/>
          </a:xfrm>
          <a:prstGeom prst="rect">
            <a:avLst/>
          </a:prstGeom>
        </p:spPr>
        <p:txBody>
          <a:bodyPr vert="horz" lIns="91553" tIns="45776" rIns="91553" bIns="4577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6" cy="498691"/>
          </a:xfrm>
          <a:prstGeom prst="rect">
            <a:avLst/>
          </a:prstGeom>
        </p:spPr>
        <p:txBody>
          <a:bodyPr vert="horz" lIns="91553" tIns="45776" rIns="91553" bIns="45776" rtlCol="0" anchor="b"/>
          <a:lstStyle>
            <a:lvl1pPr algn="r">
              <a:defRPr sz="1200"/>
            </a:lvl1pPr>
          </a:lstStyle>
          <a:p>
            <a:fld id="{F0636138-AE50-434C-922F-CF05BB11894A}" type="slidenum">
              <a:rPr kumimoji="1" lang="ja-JP" altLang="en-US" smtClean="0"/>
              <a:t>‹#›</a:t>
            </a:fld>
            <a:endParaRPr kumimoji="1" lang="ja-JP" altLang="en-US"/>
          </a:p>
        </p:txBody>
      </p:sp>
    </p:spTree>
    <p:extLst>
      <p:ext uri="{BB962C8B-B14F-4D97-AF65-F5344CB8AC3E}">
        <p14:creationId xmlns:p14="http://schemas.microsoft.com/office/powerpoint/2010/main" val="174141405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5348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これらの対応について　指針を作成し、日々のミーティングで個人観察の情報共有を行い、定期的な研修や委員会で対応を確認または修正することで事故発生の減少が図れます。</a:t>
            </a:r>
            <a:endParaRPr kumimoji="1" lang="en-US" altLang="ja-JP" dirty="0"/>
          </a:p>
        </p:txBody>
      </p:sp>
    </p:spTree>
    <p:extLst>
      <p:ext uri="{BB962C8B-B14F-4D97-AF65-F5344CB8AC3E}">
        <p14:creationId xmlns:p14="http://schemas.microsoft.com/office/powerpoint/2010/main" val="3080348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1F019C-C62A-43E4-896D-5C7DAAF7FCAC}"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25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D6C8EA-5572-4439-8D1E-406125C11947}"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spTree>
    <p:extLst>
      <p:ext uri="{BB962C8B-B14F-4D97-AF65-F5344CB8AC3E}">
        <p14:creationId xmlns:p14="http://schemas.microsoft.com/office/powerpoint/2010/main" val="47440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33F1CC-D30E-4F9A-ACFB-CF1DBA2FFE18}"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spTree>
    <p:extLst>
      <p:ext uri="{BB962C8B-B14F-4D97-AF65-F5344CB8AC3E}">
        <p14:creationId xmlns:p14="http://schemas.microsoft.com/office/powerpoint/2010/main" val="141432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D195AF-F890-4CC7-A5E7-A871EACDDAE2}"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spTree>
    <p:extLst>
      <p:ext uri="{BB962C8B-B14F-4D97-AF65-F5344CB8AC3E}">
        <p14:creationId xmlns:p14="http://schemas.microsoft.com/office/powerpoint/2010/main" val="387234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E95045B-2E5F-454C-9038-21394DCD566A}" type="datetime1">
              <a:rPr kumimoji="1" lang="ja-JP" altLang="en-US" smtClean="0"/>
              <a:t>2024/2/20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60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12A7A12-1692-4772-B545-E87AFA6FD9BA}" type="datetime1">
              <a:rPr kumimoji="1" lang="ja-JP" altLang="en-US" smtClean="0"/>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spTree>
    <p:extLst>
      <p:ext uri="{BB962C8B-B14F-4D97-AF65-F5344CB8AC3E}">
        <p14:creationId xmlns:p14="http://schemas.microsoft.com/office/powerpoint/2010/main" val="218243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CEDEDE7-491F-4DCF-8B41-5BC9D52EBDAF}" type="datetime1">
              <a:rPr kumimoji="1" lang="ja-JP" altLang="en-US" smtClean="0"/>
              <a:t>2024/2/20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spTree>
    <p:extLst>
      <p:ext uri="{BB962C8B-B14F-4D97-AF65-F5344CB8AC3E}">
        <p14:creationId xmlns:p14="http://schemas.microsoft.com/office/powerpoint/2010/main" val="228902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C13731-CF49-4A78-803F-0FC27B27CB95}" type="datetime1">
              <a:rPr kumimoji="1" lang="ja-JP" altLang="en-US" smtClean="0"/>
              <a:t>2024/2/20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spTree>
    <p:extLst>
      <p:ext uri="{BB962C8B-B14F-4D97-AF65-F5344CB8AC3E}">
        <p14:creationId xmlns:p14="http://schemas.microsoft.com/office/powerpoint/2010/main" val="2619597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5EE6494-96E6-4F1C-8141-414BB0BE43A1}" type="datetime1">
              <a:rPr kumimoji="1" lang="ja-JP" altLang="en-US" smtClean="0"/>
              <a:t>2024/2/20</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spTree>
    <p:extLst>
      <p:ext uri="{BB962C8B-B14F-4D97-AF65-F5344CB8AC3E}">
        <p14:creationId xmlns:p14="http://schemas.microsoft.com/office/powerpoint/2010/main" val="4104883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D951309-AC0D-4111-A0B6-36A263DA61C2}" type="datetime1">
              <a:rPr kumimoji="1" lang="ja-JP" altLang="en-US" smtClean="0"/>
              <a:t>2024/2/20</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0893ADD-A6E3-4174-9E1A-B05F3D967BA3}" type="slidenum">
              <a:rPr kumimoji="1" lang="ja-JP" altLang="en-US" smtClean="0"/>
              <a:t>‹#›</a:t>
            </a:fld>
            <a:endParaRPr kumimoji="1" lang="ja-JP" altLang="en-US"/>
          </a:p>
        </p:txBody>
      </p:sp>
    </p:spTree>
    <p:extLst>
      <p:ext uri="{BB962C8B-B14F-4D97-AF65-F5344CB8AC3E}">
        <p14:creationId xmlns:p14="http://schemas.microsoft.com/office/powerpoint/2010/main" val="241230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2EB54C-F1C9-4A75-B4D1-F5EB26369EE6}" type="datetime1">
              <a:rPr kumimoji="1" lang="ja-JP" altLang="en-US" smtClean="0"/>
              <a:t>2024/2/20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0893ADD-A6E3-4174-9E1A-B05F3D967BA3}" type="slidenum">
              <a:rPr kumimoji="1" lang="ja-JP" altLang="en-US" smtClean="0"/>
              <a:t>‹#›</a:t>
            </a:fld>
            <a:endParaRPr kumimoji="1" lang="ja-JP" altLang="en-US"/>
          </a:p>
        </p:txBody>
      </p:sp>
    </p:spTree>
    <p:extLst>
      <p:ext uri="{BB962C8B-B14F-4D97-AF65-F5344CB8AC3E}">
        <p14:creationId xmlns:p14="http://schemas.microsoft.com/office/powerpoint/2010/main" val="2184283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45F118-A65A-44BA-AD43-A2A68C741256}" type="datetime1">
              <a:rPr kumimoji="1" lang="ja-JP" altLang="en-US" smtClean="0"/>
              <a:t>2024/2/20</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0893ADD-A6E3-4174-9E1A-B05F3D967BA3}"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261780"/>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ref.okinawa.lg.jp/site/kodomo/korei/yuuryoujikohoukoku.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kantan.jp/pref-okinawa-u/offer/offerList_detail.action?tempSeq=2236" TargetMode="External"/><Relationship Id="rId2" Type="http://schemas.openxmlformats.org/officeDocument/2006/relationships/hyperlink" Target="https://s-kantan.jp/pref-okinawa-u/offer/offerList_detail.action?tempSeq=2237"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05840" y="1122363"/>
            <a:ext cx="10633166" cy="1921283"/>
          </a:xfrm>
        </p:spPr>
        <p:txBody>
          <a:bodyPr>
            <a:normAutofit/>
          </a:bodyPr>
          <a:lstStyle/>
          <a:p>
            <a:r>
              <a:rPr kumimoji="1" lang="ja-JP" altLang="en-US" sz="4800" dirty="0"/>
              <a:t>介護事故の状況と事故発生時の対応</a:t>
            </a:r>
            <a:br>
              <a:rPr kumimoji="1" lang="en-US" altLang="ja-JP" sz="4800" dirty="0"/>
            </a:br>
            <a:r>
              <a:rPr kumimoji="1" lang="ja-JP" altLang="en-US" sz="3600" dirty="0"/>
              <a:t>～</a:t>
            </a:r>
            <a:r>
              <a:rPr kumimoji="1" lang="ja-JP" altLang="en-US" sz="2400" dirty="0"/>
              <a:t>県内有料老人ホームから県へ報告のあった事故から見られる特徴～</a:t>
            </a:r>
            <a:endParaRPr kumimoji="1" lang="ja-JP" altLang="en-US" sz="3600" dirty="0"/>
          </a:p>
        </p:txBody>
      </p:sp>
      <p:sp>
        <p:nvSpPr>
          <p:cNvPr id="3" name="サブタイトル 2"/>
          <p:cNvSpPr>
            <a:spLocks noGrp="1"/>
          </p:cNvSpPr>
          <p:nvPr>
            <p:ph type="subTitle" idx="1"/>
          </p:nvPr>
        </p:nvSpPr>
        <p:spPr/>
        <p:txBody>
          <a:bodyPr>
            <a:normAutofit fontScale="85000" lnSpcReduction="20000"/>
          </a:bodyPr>
          <a:lstStyle/>
          <a:p>
            <a:endParaRPr lang="en-US" altLang="ja-JP" dirty="0"/>
          </a:p>
          <a:p>
            <a:pPr algn="r"/>
            <a:r>
              <a:rPr kumimoji="1" lang="ja-JP" altLang="en-US" dirty="0"/>
              <a:t>沖縄県子ども生活福祉部</a:t>
            </a:r>
            <a:endParaRPr kumimoji="1" lang="en-US" altLang="ja-JP" dirty="0"/>
          </a:p>
          <a:p>
            <a:pPr algn="r"/>
            <a:r>
              <a:rPr lang="ja-JP" altLang="en-US" dirty="0"/>
              <a:t>高齢者福祉介護課</a:t>
            </a:r>
            <a:endParaRPr kumimoji="1" lang="ja-JP" altLang="en-US" dirty="0"/>
          </a:p>
        </p:txBody>
      </p:sp>
      <p:sp>
        <p:nvSpPr>
          <p:cNvPr id="4" name="スライド番号プレースホルダー 3"/>
          <p:cNvSpPr>
            <a:spLocks noGrp="1"/>
          </p:cNvSpPr>
          <p:nvPr>
            <p:ph type="sldNum" sz="quarter" idx="12"/>
          </p:nvPr>
        </p:nvSpPr>
        <p:spPr>
          <a:xfrm>
            <a:off x="10769138" y="6423209"/>
            <a:ext cx="1312025" cy="365125"/>
          </a:xfrm>
        </p:spPr>
        <p:txBody>
          <a:bodyPr/>
          <a:lstStyle/>
          <a:p>
            <a:fld id="{B0893ADD-A6E3-4174-9E1A-B05F3D967BA3}" type="slidenum">
              <a:rPr kumimoji="1" lang="ja-JP" altLang="en-US" sz="4400" i="1" smtClean="0"/>
              <a:t>1</a:t>
            </a:fld>
            <a:endParaRPr kumimoji="1" lang="ja-JP" altLang="en-US" sz="4400" i="1" dirty="0"/>
          </a:p>
        </p:txBody>
      </p:sp>
    </p:spTree>
    <p:extLst>
      <p:ext uri="{BB962C8B-B14F-4D97-AF65-F5344CB8AC3E}">
        <p14:creationId xmlns:p14="http://schemas.microsoft.com/office/powerpoint/2010/main" val="3417662600"/>
      </p:ext>
    </p:extLst>
  </p:cSld>
  <p:clrMapOvr>
    <a:masterClrMapping/>
  </p:clrMapOvr>
  <mc:AlternateContent xmlns:mc="http://schemas.openxmlformats.org/markup-compatibility/2006" xmlns:p14="http://schemas.microsoft.com/office/powerpoint/2010/main">
    <mc:Choice Requires="p14">
      <p:transition spd="slow" p14:dur="2000" advTm="9044"/>
    </mc:Choice>
    <mc:Fallback xmlns="">
      <p:transition spd="slow" advTm="904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0" y="506413"/>
            <a:ext cx="12192000" cy="6351587"/>
          </a:xfrm>
        </p:spPr>
        <p:txBody>
          <a:bodyPr>
            <a:normAutofit/>
          </a:bodyPr>
          <a:lstStyle/>
          <a:p>
            <a:pPr marL="0" indent="0">
              <a:buNone/>
            </a:pPr>
            <a:r>
              <a:rPr kumimoji="1" lang="en-US" altLang="ja-JP" dirty="0"/>
              <a:t>【</a:t>
            </a:r>
            <a:r>
              <a:rPr kumimoji="1" lang="ja-JP" altLang="en-US" dirty="0"/>
              <a:t>参考・出典</a:t>
            </a:r>
            <a:r>
              <a:rPr kumimoji="1" lang="en-US" altLang="ja-JP" dirty="0"/>
              <a:t>】</a:t>
            </a:r>
          </a:p>
          <a:p>
            <a:pPr marL="0" indent="0">
              <a:buNone/>
            </a:pPr>
            <a:endParaRPr lang="en-US" altLang="ja-JP" dirty="0"/>
          </a:p>
          <a:p>
            <a:pPr marL="292608" lvl="1" indent="0">
              <a:buNone/>
            </a:pPr>
            <a:r>
              <a:rPr lang="ja-JP" altLang="en-US" dirty="0"/>
              <a:t>〇</a:t>
            </a:r>
            <a:r>
              <a:rPr lang="ja-JP" altLang="en-US" sz="2000" dirty="0"/>
              <a:t>有料老人ホーム事故報告／沖縄県</a:t>
            </a:r>
            <a:r>
              <a:rPr lang="en-US" altLang="ja-JP" sz="2000" dirty="0"/>
              <a:t>HP</a:t>
            </a:r>
            <a:endParaRPr kumimoji="1" lang="en-US" altLang="ja-JP" sz="2000" dirty="0"/>
          </a:p>
          <a:p>
            <a:pPr marL="292608" lvl="1" indent="0">
              <a:buNone/>
            </a:pPr>
            <a:r>
              <a:rPr lang="en-US" altLang="ja-JP" sz="2000" dirty="0">
                <a:hlinkClick r:id="rId2"/>
              </a:rPr>
              <a:t>https://www.pref.okinawa.lg.jp/site/kodomo/korei/yuuryoujikohoukoku.html</a:t>
            </a:r>
            <a:endParaRPr lang="en-US" altLang="ja-JP" sz="2000" dirty="0"/>
          </a:p>
          <a:p>
            <a:pPr marL="292608" lvl="1" indent="0">
              <a:buNone/>
            </a:pPr>
            <a:endParaRPr lang="en-US" altLang="ja-JP" sz="2000" dirty="0"/>
          </a:p>
          <a:p>
            <a:pPr marL="292608" lvl="1" indent="0">
              <a:buNone/>
            </a:pPr>
            <a:r>
              <a:rPr lang="ja-JP" altLang="en-US" b="0" i="0" u="none" strike="noStrike" baseline="0" dirty="0">
                <a:latin typeface="Generic0-Regular"/>
              </a:rPr>
              <a:t>〇介護老人保健施設　安全推進マニュアル「転倒・転落等の事故を防止するために</a:t>
            </a:r>
            <a:r>
              <a:rPr lang="ja-JP" altLang="en-US" dirty="0"/>
              <a:t>」</a:t>
            </a:r>
            <a:endParaRPr lang="en-US" altLang="ja-JP" dirty="0"/>
          </a:p>
          <a:p>
            <a:pPr marL="292608" lvl="1" indent="0">
              <a:buNone/>
            </a:pPr>
            <a:r>
              <a:rPr lang="ja-JP" altLang="en-US" dirty="0"/>
              <a:t>＜監修＞社団法人全国老人保健施設協会</a:t>
            </a:r>
            <a:endParaRPr lang="en-US" altLang="ja-JP" dirty="0"/>
          </a:p>
          <a:p>
            <a:pPr marL="292608" lvl="1" indent="0">
              <a:buNone/>
            </a:pPr>
            <a:r>
              <a:rPr kumimoji="1" lang="ja-JP" altLang="en-US" dirty="0"/>
              <a:t>＜発行＞株式会社　全老健共済会</a:t>
            </a:r>
            <a:endParaRPr kumimoji="1" lang="en-US" altLang="ja-JP" dirty="0"/>
          </a:p>
          <a:p>
            <a:pPr marL="292608" lvl="1" indent="0">
              <a:buNone/>
            </a:pPr>
            <a:endParaRPr lang="en-US" altLang="ja-JP" sz="2000" dirty="0"/>
          </a:p>
        </p:txBody>
      </p:sp>
      <p:sp>
        <p:nvSpPr>
          <p:cNvPr id="4" name="スライド番号プレースホルダー 3">
            <a:extLst>
              <a:ext uri="{FF2B5EF4-FFF2-40B4-BE49-F238E27FC236}">
                <a16:creationId xmlns:a16="http://schemas.microsoft.com/office/drawing/2014/main" id="{21D3E9CC-969A-2776-EF96-A6357B45F218}"/>
              </a:ext>
            </a:extLst>
          </p:cNvPr>
          <p:cNvSpPr txBox="1">
            <a:spLocks/>
          </p:cNvSpPr>
          <p:nvPr/>
        </p:nvSpPr>
        <p:spPr>
          <a:xfrm>
            <a:off x="10769138" y="642320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0893ADD-A6E3-4174-9E1A-B05F3D967BA3}" type="slidenum">
              <a:rPr kumimoji="1" lang="ja-JP" altLang="en-US" sz="4400" i="1" smtClean="0"/>
              <a:pPr/>
              <a:t>10</a:t>
            </a:fld>
            <a:endParaRPr kumimoji="1" lang="ja-JP" altLang="en-US" sz="4400" i="1" dirty="0"/>
          </a:p>
        </p:txBody>
      </p:sp>
    </p:spTree>
    <p:extLst>
      <p:ext uri="{BB962C8B-B14F-4D97-AF65-F5344CB8AC3E}">
        <p14:creationId xmlns:p14="http://schemas.microsoft.com/office/powerpoint/2010/main" val="2181992974"/>
      </p:ext>
    </p:extLst>
  </p:cSld>
  <p:clrMapOvr>
    <a:masterClrMapping/>
  </p:clrMapOvr>
  <mc:AlternateContent xmlns:mc="http://schemas.openxmlformats.org/markup-compatibility/2006" xmlns:p14="http://schemas.microsoft.com/office/powerpoint/2010/main">
    <mc:Choice Requires="p14">
      <p:transition spd="slow" p14:dur="2000" advTm="10743"/>
    </mc:Choice>
    <mc:Fallback xmlns="">
      <p:transition spd="slow" advTm="1074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目次</a:t>
            </a:r>
          </a:p>
        </p:txBody>
      </p:sp>
      <p:sp>
        <p:nvSpPr>
          <p:cNvPr id="3" name="コンテンツ プレースホルダー 2"/>
          <p:cNvSpPr>
            <a:spLocks noGrp="1"/>
          </p:cNvSpPr>
          <p:nvPr>
            <p:ph idx="1"/>
          </p:nvPr>
        </p:nvSpPr>
        <p:spPr/>
        <p:txBody>
          <a:bodyPr>
            <a:normAutofit/>
          </a:bodyPr>
          <a:lstStyle/>
          <a:p>
            <a:pPr marL="841248" lvl="4" indent="0">
              <a:buNone/>
            </a:pPr>
            <a:r>
              <a:rPr lang="ja-JP" altLang="en-US" sz="2000" dirty="0">
                <a:latin typeface="+mn-ea"/>
              </a:rPr>
              <a:t>１．令和</a:t>
            </a:r>
            <a:r>
              <a:rPr lang="en-US" altLang="ja-JP" sz="2000" dirty="0">
                <a:latin typeface="+mn-ea"/>
              </a:rPr>
              <a:t>5</a:t>
            </a:r>
            <a:r>
              <a:rPr lang="ja-JP" altLang="en-US" sz="2000" dirty="0">
                <a:latin typeface="+mn-ea"/>
              </a:rPr>
              <a:t>年度</a:t>
            </a:r>
            <a:r>
              <a:rPr lang="ja-JP" altLang="en-US" sz="2000" dirty="0"/>
              <a:t>沖縄県への事故報告概要</a:t>
            </a:r>
            <a:br>
              <a:rPr lang="en-US" altLang="ja-JP" sz="2000" dirty="0"/>
            </a:br>
            <a:r>
              <a:rPr lang="ja-JP" altLang="en-US" sz="2000" dirty="0"/>
              <a:t>　　</a:t>
            </a:r>
            <a:r>
              <a:rPr lang="en-US" altLang="ja-JP" sz="2000" dirty="0"/>
              <a:t>1-2</a:t>
            </a:r>
            <a:r>
              <a:rPr lang="ja-JP" altLang="en-US" sz="2000" dirty="0"/>
              <a:t>．令和</a:t>
            </a:r>
            <a:r>
              <a:rPr lang="en-US" altLang="ja-JP" sz="2000" dirty="0"/>
              <a:t>5</a:t>
            </a:r>
            <a:r>
              <a:rPr lang="ja-JP" altLang="en-US" sz="2000" dirty="0"/>
              <a:t>年度に発生した転倒・転落事故についての分析</a:t>
            </a:r>
            <a:br>
              <a:rPr lang="en-US" altLang="ja-JP" sz="2000" dirty="0"/>
            </a:br>
            <a:r>
              <a:rPr lang="ja-JP" altLang="en-US" sz="2000" dirty="0"/>
              <a:t>　　</a:t>
            </a:r>
            <a:r>
              <a:rPr lang="en-US" altLang="ja-JP" sz="2000" dirty="0"/>
              <a:t>1-3</a:t>
            </a:r>
            <a:r>
              <a:rPr lang="ja-JP" altLang="en-US" sz="2000" dirty="0" err="1"/>
              <a:t>．</a:t>
            </a:r>
            <a:r>
              <a:rPr lang="ja-JP" altLang="en-US" sz="2000" dirty="0"/>
              <a:t>転倒・転落に対する対策案</a:t>
            </a:r>
            <a:endParaRPr lang="en-US" altLang="ja-JP" sz="2000" dirty="0"/>
          </a:p>
          <a:p>
            <a:pPr marL="841248" lvl="4" indent="0">
              <a:buNone/>
            </a:pPr>
            <a:endParaRPr lang="en-US" altLang="ja-JP" sz="2000" dirty="0"/>
          </a:p>
          <a:p>
            <a:pPr marL="841248" lvl="4" indent="0">
              <a:buNone/>
            </a:pPr>
            <a:r>
              <a:rPr lang="en-US" altLang="ja-JP" sz="2000" dirty="0"/>
              <a:t>2</a:t>
            </a:r>
            <a:r>
              <a:rPr lang="ja-JP" altLang="en-US" sz="2000" dirty="0" err="1"/>
              <a:t>．</a:t>
            </a:r>
            <a:r>
              <a:rPr lang="ja-JP" altLang="en-US" sz="2000" dirty="0"/>
              <a:t>沖縄県有料老人ホーム設置運営指導指針　条文抜粋</a:t>
            </a:r>
            <a:endParaRPr lang="en-US" altLang="ja-JP" sz="2000" dirty="0"/>
          </a:p>
          <a:p>
            <a:pPr marL="841248" lvl="4" indent="0">
              <a:buNone/>
            </a:pPr>
            <a:br>
              <a:rPr lang="en-US" altLang="ja-JP" sz="2000" dirty="0"/>
            </a:br>
            <a:r>
              <a:rPr lang="en-US" altLang="ja-JP" sz="2000" dirty="0"/>
              <a:t>3</a:t>
            </a:r>
            <a:r>
              <a:rPr lang="ja-JP" altLang="en-US" sz="2000" dirty="0" err="1"/>
              <a:t>．</a:t>
            </a:r>
            <a:r>
              <a:rPr lang="ja-JP" altLang="en-US" sz="2000" dirty="0"/>
              <a:t>沖縄県有料老人ホーム事故報告要領　条文抜粋</a:t>
            </a:r>
            <a:br>
              <a:rPr lang="en-US" altLang="ja-JP" sz="2000" dirty="0"/>
            </a:br>
            <a:r>
              <a:rPr lang="ja-JP" altLang="en-US" sz="2000" dirty="0"/>
              <a:t>　　</a:t>
            </a:r>
            <a:r>
              <a:rPr lang="en-US" altLang="ja-JP" sz="2000" dirty="0"/>
              <a:t>3-2</a:t>
            </a:r>
            <a:r>
              <a:rPr lang="ja-JP" altLang="en-US" sz="2000" dirty="0" err="1"/>
              <a:t>．</a:t>
            </a:r>
            <a:r>
              <a:rPr lang="ja-JP" altLang="en-US" sz="2000" dirty="0"/>
              <a:t>沖縄県への事故報告手続き</a:t>
            </a:r>
            <a:endParaRPr lang="en-US" altLang="ja-JP" sz="2000" dirty="0"/>
          </a:p>
        </p:txBody>
      </p:sp>
      <p:sp>
        <p:nvSpPr>
          <p:cNvPr id="6" name="スライド番号プレースホルダー 3">
            <a:extLst>
              <a:ext uri="{FF2B5EF4-FFF2-40B4-BE49-F238E27FC236}">
                <a16:creationId xmlns:a16="http://schemas.microsoft.com/office/drawing/2014/main" id="{EE5EA3EC-F176-5CC4-AC21-878E6EB5E8FB}"/>
              </a:ext>
            </a:extLst>
          </p:cNvPr>
          <p:cNvSpPr txBox="1">
            <a:spLocks/>
          </p:cNvSpPr>
          <p:nvPr/>
        </p:nvSpPr>
        <p:spPr>
          <a:xfrm>
            <a:off x="10769138" y="642320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0893ADD-A6E3-4174-9E1A-B05F3D967BA3}" type="slidenum">
              <a:rPr kumimoji="1" lang="ja-JP" altLang="en-US" sz="4400" i="1" smtClean="0"/>
              <a:pPr/>
              <a:t>2</a:t>
            </a:fld>
            <a:endParaRPr kumimoji="1" lang="ja-JP" altLang="en-US" sz="4400" i="1" dirty="0"/>
          </a:p>
        </p:txBody>
      </p:sp>
    </p:spTree>
    <p:extLst>
      <p:ext uri="{BB962C8B-B14F-4D97-AF65-F5344CB8AC3E}">
        <p14:creationId xmlns:p14="http://schemas.microsoft.com/office/powerpoint/2010/main" val="3031432504"/>
      </p:ext>
    </p:extLst>
  </p:cSld>
  <p:clrMapOvr>
    <a:masterClrMapping/>
  </p:clrMapOvr>
  <mc:AlternateContent xmlns:mc="http://schemas.openxmlformats.org/markup-compatibility/2006" xmlns:p14="http://schemas.microsoft.com/office/powerpoint/2010/main">
    <mc:Choice Requires="p14">
      <p:transition spd="slow" p14:dur="2000" advTm="3335"/>
    </mc:Choice>
    <mc:Fallback xmlns="">
      <p:transition spd="slow" advTm="333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20638"/>
            <a:ext cx="11525250" cy="771525"/>
          </a:xfrm>
        </p:spPr>
        <p:txBody>
          <a:bodyPr>
            <a:normAutofit/>
          </a:bodyPr>
          <a:lstStyle/>
          <a:p>
            <a:r>
              <a:rPr kumimoji="1" lang="ja-JP" altLang="en-US" sz="2800" dirty="0">
                <a:latin typeface="+mn-ea"/>
                <a:ea typeface="+mn-ea"/>
              </a:rPr>
              <a:t>１．令和</a:t>
            </a:r>
            <a:r>
              <a:rPr lang="en-US" altLang="ja-JP" sz="2800" dirty="0">
                <a:latin typeface="+mn-ea"/>
                <a:ea typeface="+mn-ea"/>
              </a:rPr>
              <a:t>5</a:t>
            </a:r>
            <a:r>
              <a:rPr kumimoji="1" lang="ja-JP" altLang="en-US" sz="2800" dirty="0">
                <a:latin typeface="+mn-ea"/>
                <a:ea typeface="+mn-ea"/>
              </a:rPr>
              <a:t>年度</a:t>
            </a:r>
            <a:r>
              <a:rPr kumimoji="1" lang="ja-JP" altLang="en-US" sz="2800" dirty="0"/>
              <a:t>沖縄県への事故報告概要</a:t>
            </a:r>
          </a:p>
        </p:txBody>
      </p:sp>
      <p:graphicFrame>
        <p:nvGraphicFramePr>
          <p:cNvPr id="4" name="表 3"/>
          <p:cNvGraphicFramePr>
            <a:graphicFrameLocks noGrp="1"/>
          </p:cNvGraphicFramePr>
          <p:nvPr>
            <p:extLst>
              <p:ext uri="{D42A27DB-BD31-4B8C-83A1-F6EECF244321}">
                <p14:modId xmlns:p14="http://schemas.microsoft.com/office/powerpoint/2010/main" val="1702026726"/>
              </p:ext>
            </p:extLst>
          </p:nvPr>
        </p:nvGraphicFramePr>
        <p:xfrm>
          <a:off x="466402" y="1635890"/>
          <a:ext cx="11058846" cy="1703483"/>
        </p:xfrm>
        <a:graphic>
          <a:graphicData uri="http://schemas.openxmlformats.org/drawingml/2006/table">
            <a:tbl>
              <a:tblPr/>
              <a:tblGrid>
                <a:gridCol w="936749">
                  <a:extLst>
                    <a:ext uri="{9D8B030D-6E8A-4147-A177-3AD203B41FA5}">
                      <a16:colId xmlns:a16="http://schemas.microsoft.com/office/drawing/2014/main" val="2415593275"/>
                    </a:ext>
                  </a:extLst>
                </a:gridCol>
                <a:gridCol w="936749">
                  <a:extLst>
                    <a:ext uri="{9D8B030D-6E8A-4147-A177-3AD203B41FA5}">
                      <a16:colId xmlns:a16="http://schemas.microsoft.com/office/drawing/2014/main" val="191873225"/>
                    </a:ext>
                  </a:extLst>
                </a:gridCol>
                <a:gridCol w="936749">
                  <a:extLst>
                    <a:ext uri="{9D8B030D-6E8A-4147-A177-3AD203B41FA5}">
                      <a16:colId xmlns:a16="http://schemas.microsoft.com/office/drawing/2014/main" val="1330406379"/>
                    </a:ext>
                  </a:extLst>
                </a:gridCol>
                <a:gridCol w="1144916">
                  <a:extLst>
                    <a:ext uri="{9D8B030D-6E8A-4147-A177-3AD203B41FA5}">
                      <a16:colId xmlns:a16="http://schemas.microsoft.com/office/drawing/2014/main" val="3232306544"/>
                    </a:ext>
                  </a:extLst>
                </a:gridCol>
                <a:gridCol w="936749">
                  <a:extLst>
                    <a:ext uri="{9D8B030D-6E8A-4147-A177-3AD203B41FA5}">
                      <a16:colId xmlns:a16="http://schemas.microsoft.com/office/drawing/2014/main" val="2493035214"/>
                    </a:ext>
                  </a:extLst>
                </a:gridCol>
                <a:gridCol w="1144916">
                  <a:extLst>
                    <a:ext uri="{9D8B030D-6E8A-4147-A177-3AD203B41FA5}">
                      <a16:colId xmlns:a16="http://schemas.microsoft.com/office/drawing/2014/main" val="4066210333"/>
                    </a:ext>
                  </a:extLst>
                </a:gridCol>
                <a:gridCol w="936749">
                  <a:extLst>
                    <a:ext uri="{9D8B030D-6E8A-4147-A177-3AD203B41FA5}">
                      <a16:colId xmlns:a16="http://schemas.microsoft.com/office/drawing/2014/main" val="1114674553"/>
                    </a:ext>
                  </a:extLst>
                </a:gridCol>
                <a:gridCol w="1574260">
                  <a:extLst>
                    <a:ext uri="{9D8B030D-6E8A-4147-A177-3AD203B41FA5}">
                      <a16:colId xmlns:a16="http://schemas.microsoft.com/office/drawing/2014/main" val="449810798"/>
                    </a:ext>
                  </a:extLst>
                </a:gridCol>
                <a:gridCol w="1574260">
                  <a:extLst>
                    <a:ext uri="{9D8B030D-6E8A-4147-A177-3AD203B41FA5}">
                      <a16:colId xmlns:a16="http://schemas.microsoft.com/office/drawing/2014/main" val="1314315244"/>
                    </a:ext>
                  </a:extLst>
                </a:gridCol>
                <a:gridCol w="936749">
                  <a:extLst>
                    <a:ext uri="{9D8B030D-6E8A-4147-A177-3AD203B41FA5}">
                      <a16:colId xmlns:a16="http://schemas.microsoft.com/office/drawing/2014/main" val="3054330744"/>
                    </a:ext>
                  </a:extLst>
                </a:gridCol>
              </a:tblGrid>
              <a:tr h="490834">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9">
                  <a:txBody>
                    <a:bodyPr/>
                    <a:lstStyle/>
                    <a:p>
                      <a:pPr algn="ctr" fontAlgn="ctr"/>
                      <a:r>
                        <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rPr>
                        <a:t>事故種別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75674847"/>
                  </a:ext>
                </a:extLst>
              </a:tr>
              <a:tr h="490834">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転倒</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転落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異食・誤嚥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誤薬</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自傷・他害</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交通事故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職員の違法行為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徘徊</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998959"/>
                  </a:ext>
                </a:extLst>
              </a:tr>
              <a:tr h="72181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6007945"/>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38049028"/>
              </p:ext>
            </p:extLst>
          </p:nvPr>
        </p:nvGraphicFramePr>
        <p:xfrm>
          <a:off x="466400" y="3705779"/>
          <a:ext cx="11058852" cy="1870342"/>
        </p:xfrm>
        <a:graphic>
          <a:graphicData uri="http://schemas.openxmlformats.org/drawingml/2006/table">
            <a:tbl>
              <a:tblPr/>
              <a:tblGrid>
                <a:gridCol w="830862">
                  <a:extLst>
                    <a:ext uri="{9D8B030D-6E8A-4147-A177-3AD203B41FA5}">
                      <a16:colId xmlns:a16="http://schemas.microsoft.com/office/drawing/2014/main" val="2609720530"/>
                    </a:ext>
                  </a:extLst>
                </a:gridCol>
                <a:gridCol w="1107817">
                  <a:extLst>
                    <a:ext uri="{9D8B030D-6E8A-4147-A177-3AD203B41FA5}">
                      <a16:colId xmlns:a16="http://schemas.microsoft.com/office/drawing/2014/main" val="2439858683"/>
                    </a:ext>
                  </a:extLst>
                </a:gridCol>
                <a:gridCol w="1391213">
                  <a:extLst>
                    <a:ext uri="{9D8B030D-6E8A-4147-A177-3AD203B41FA5}">
                      <a16:colId xmlns:a16="http://schemas.microsoft.com/office/drawing/2014/main" val="3072344017"/>
                    </a:ext>
                  </a:extLst>
                </a:gridCol>
                <a:gridCol w="1185107">
                  <a:extLst>
                    <a:ext uri="{9D8B030D-6E8A-4147-A177-3AD203B41FA5}">
                      <a16:colId xmlns:a16="http://schemas.microsoft.com/office/drawing/2014/main" val="20873997"/>
                    </a:ext>
                  </a:extLst>
                </a:gridCol>
                <a:gridCol w="1185107">
                  <a:extLst>
                    <a:ext uri="{9D8B030D-6E8A-4147-A177-3AD203B41FA5}">
                      <a16:colId xmlns:a16="http://schemas.microsoft.com/office/drawing/2014/main" val="1562071823"/>
                    </a:ext>
                  </a:extLst>
                </a:gridCol>
                <a:gridCol w="1185107">
                  <a:extLst>
                    <a:ext uri="{9D8B030D-6E8A-4147-A177-3AD203B41FA5}">
                      <a16:colId xmlns:a16="http://schemas.microsoft.com/office/drawing/2014/main" val="4019508782"/>
                    </a:ext>
                  </a:extLst>
                </a:gridCol>
                <a:gridCol w="1391213">
                  <a:extLst>
                    <a:ext uri="{9D8B030D-6E8A-4147-A177-3AD203B41FA5}">
                      <a16:colId xmlns:a16="http://schemas.microsoft.com/office/drawing/2014/main" val="239389858"/>
                    </a:ext>
                  </a:extLst>
                </a:gridCol>
                <a:gridCol w="1391213">
                  <a:extLst>
                    <a:ext uri="{9D8B030D-6E8A-4147-A177-3AD203B41FA5}">
                      <a16:colId xmlns:a16="http://schemas.microsoft.com/office/drawing/2014/main" val="109880458"/>
                    </a:ext>
                  </a:extLst>
                </a:gridCol>
                <a:gridCol w="1391213">
                  <a:extLst>
                    <a:ext uri="{9D8B030D-6E8A-4147-A177-3AD203B41FA5}">
                      <a16:colId xmlns:a16="http://schemas.microsoft.com/office/drawing/2014/main" val="1971382155"/>
                    </a:ext>
                  </a:extLst>
                </a:gridCol>
              </a:tblGrid>
              <a:tr h="474564">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8">
                  <a:txBody>
                    <a:bodyPr/>
                    <a:lstStyle/>
                    <a:p>
                      <a:pPr algn="ctr" fontAlgn="ctr"/>
                      <a:r>
                        <a:rPr lang="ja-JP" altLang="en-US" sz="1600" b="0" i="0" u="none" strike="noStrike">
                          <a:solidFill>
                            <a:srgbClr val="000000"/>
                          </a:solidFill>
                          <a:effectLst/>
                          <a:latin typeface="游ゴシック" panose="020B0400000000000000" pitchFamily="50" charset="-128"/>
                          <a:ea typeface="游ゴシック" panose="020B0400000000000000" pitchFamily="50" charset="-128"/>
                        </a:rPr>
                        <a:t>事故の結果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77079777"/>
                  </a:ext>
                </a:extLst>
              </a:tr>
              <a:tr h="697888">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死亡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骨折＋その他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打撲＋その他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切傷＋その他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火傷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擦過傷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713916"/>
                  </a:ext>
                </a:extLst>
              </a:tr>
              <a:tr h="348945">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件数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0703400"/>
                  </a:ext>
                </a:extLst>
              </a:tr>
              <a:tr h="348945">
                <a:tc gridSpan="2">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10833373"/>
                  </a:ext>
                </a:extLst>
              </a:tr>
            </a:tbl>
          </a:graphicData>
        </a:graphic>
      </p:graphicFrame>
      <p:sp>
        <p:nvSpPr>
          <p:cNvPr id="8" name="テキスト ボックス 7"/>
          <p:cNvSpPr txBox="1"/>
          <p:nvPr/>
        </p:nvSpPr>
        <p:spPr>
          <a:xfrm>
            <a:off x="7855027" y="1218482"/>
            <a:ext cx="3670223" cy="369332"/>
          </a:xfrm>
          <a:prstGeom prst="rect">
            <a:avLst/>
          </a:prstGeom>
          <a:noFill/>
        </p:spPr>
        <p:txBody>
          <a:bodyPr wrap="square" rtlCol="0">
            <a:spAutoFit/>
          </a:bodyPr>
          <a:lstStyle/>
          <a:p>
            <a:r>
              <a:rPr kumimoji="1" lang="ja-JP" altLang="en-US" dirty="0"/>
              <a:t>令和</a:t>
            </a:r>
            <a:r>
              <a:rPr kumimoji="1" lang="en-US" altLang="ja-JP" dirty="0"/>
              <a:t>5</a:t>
            </a:r>
            <a:r>
              <a:rPr kumimoji="1" lang="ja-JP" altLang="en-US" dirty="0"/>
              <a:t>年</a:t>
            </a:r>
            <a:r>
              <a:rPr kumimoji="1" lang="en-US" altLang="ja-JP" dirty="0"/>
              <a:t>4</a:t>
            </a:r>
            <a:r>
              <a:rPr kumimoji="1" lang="ja-JP" altLang="en-US" dirty="0"/>
              <a:t>月</a:t>
            </a:r>
            <a:r>
              <a:rPr kumimoji="1" lang="en-US" altLang="ja-JP" dirty="0"/>
              <a:t>1</a:t>
            </a:r>
            <a:r>
              <a:rPr kumimoji="1" lang="ja-JP" altLang="en-US" dirty="0"/>
              <a:t>日～令和</a:t>
            </a:r>
            <a:r>
              <a:rPr kumimoji="1" lang="en-US" altLang="ja-JP" dirty="0"/>
              <a:t>6</a:t>
            </a:r>
            <a:r>
              <a:rPr kumimoji="1" lang="ja-JP" altLang="en-US" dirty="0"/>
              <a:t>年</a:t>
            </a:r>
            <a:r>
              <a:rPr kumimoji="1" lang="en-US" altLang="ja-JP" dirty="0"/>
              <a:t>1</a:t>
            </a:r>
            <a:r>
              <a:rPr kumimoji="1" lang="ja-JP" altLang="en-US" dirty="0"/>
              <a:t>月</a:t>
            </a:r>
            <a:r>
              <a:rPr kumimoji="1" lang="en-US" altLang="ja-JP" dirty="0"/>
              <a:t>31</a:t>
            </a:r>
            <a:r>
              <a:rPr kumimoji="1" lang="ja-JP" altLang="en-US" dirty="0"/>
              <a:t>日</a:t>
            </a:r>
          </a:p>
        </p:txBody>
      </p:sp>
      <p:sp>
        <p:nvSpPr>
          <p:cNvPr id="14" name="楕円 13"/>
          <p:cNvSpPr/>
          <p:nvPr/>
        </p:nvSpPr>
        <p:spPr>
          <a:xfrm>
            <a:off x="1156772" y="1817783"/>
            <a:ext cx="2195958" cy="1887996"/>
          </a:xfrm>
          <a:prstGeom prst="ellipse">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kumimoji="1" lang="ja-JP" altLang="en-US">
              <a:ln w="0"/>
              <a:effectLst>
                <a:outerShdw blurRad="38100" dist="25400" dir="5400000" algn="ctr" rotWithShape="0">
                  <a:srgbClr val="6E747A">
                    <a:alpha val="43000"/>
                  </a:srgbClr>
                </a:outerShdw>
              </a:effectLst>
            </a:endParaRPr>
          </a:p>
        </p:txBody>
      </p:sp>
      <p:sp>
        <p:nvSpPr>
          <p:cNvPr id="3" name="テキスト ボックス 2"/>
          <p:cNvSpPr txBox="1"/>
          <p:nvPr/>
        </p:nvSpPr>
        <p:spPr>
          <a:xfrm>
            <a:off x="466400" y="1305681"/>
            <a:ext cx="4008618" cy="276999"/>
          </a:xfrm>
          <a:prstGeom prst="rect">
            <a:avLst/>
          </a:prstGeom>
          <a:noFill/>
        </p:spPr>
        <p:txBody>
          <a:bodyPr wrap="square" rtlCol="0">
            <a:spAutoFit/>
          </a:bodyPr>
          <a:lstStyle/>
          <a:p>
            <a:r>
              <a:rPr kumimoji="1" lang="en-US" altLang="ja-JP" sz="1200" dirty="0"/>
              <a:t>※</a:t>
            </a:r>
            <a:r>
              <a:rPr kumimoji="1" lang="ja-JP" altLang="en-US" sz="1200" dirty="0"/>
              <a:t>県が求めている事故の範囲外の報告も含まれています。</a:t>
            </a:r>
          </a:p>
        </p:txBody>
      </p:sp>
      <p:sp>
        <p:nvSpPr>
          <p:cNvPr id="5" name="スライド番号プレースホルダー 3">
            <a:extLst>
              <a:ext uri="{FF2B5EF4-FFF2-40B4-BE49-F238E27FC236}">
                <a16:creationId xmlns:a16="http://schemas.microsoft.com/office/drawing/2014/main" id="{0BCDC52D-498F-76ED-CD85-DDBD4D99FEE2}"/>
              </a:ext>
            </a:extLst>
          </p:cNvPr>
          <p:cNvSpPr txBox="1">
            <a:spLocks/>
          </p:cNvSpPr>
          <p:nvPr/>
        </p:nvSpPr>
        <p:spPr>
          <a:xfrm>
            <a:off x="10769138" y="642320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0893ADD-A6E3-4174-9E1A-B05F3D967BA3}" type="slidenum">
              <a:rPr kumimoji="1" lang="ja-JP" altLang="en-US" sz="4400" i="1" smtClean="0"/>
              <a:pPr/>
              <a:t>3</a:t>
            </a:fld>
            <a:endParaRPr kumimoji="1" lang="ja-JP" altLang="en-US" sz="4400" i="1" dirty="0"/>
          </a:p>
        </p:txBody>
      </p:sp>
    </p:spTree>
    <p:extLst>
      <p:ext uri="{BB962C8B-B14F-4D97-AF65-F5344CB8AC3E}">
        <p14:creationId xmlns:p14="http://schemas.microsoft.com/office/powerpoint/2010/main" val="3940810655"/>
      </p:ext>
    </p:extLst>
  </p:cSld>
  <p:clrMapOvr>
    <a:masterClrMapping/>
  </p:clrMapOvr>
  <mc:AlternateContent xmlns:mc="http://schemas.openxmlformats.org/markup-compatibility/2006" xmlns:p14="http://schemas.microsoft.com/office/powerpoint/2010/main">
    <mc:Choice Requires="p14">
      <p:transition spd="slow" p14:dur="2000" advTm="67929"/>
    </mc:Choice>
    <mc:Fallback xmlns="">
      <p:transition spd="slow" advTm="679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20638"/>
            <a:ext cx="11525250" cy="771525"/>
          </a:xfrm>
        </p:spPr>
        <p:txBody>
          <a:bodyPr>
            <a:normAutofit/>
          </a:bodyPr>
          <a:lstStyle/>
          <a:p>
            <a:pPr lvl="0" defTabSz="457200">
              <a:lnSpc>
                <a:spcPct val="100000"/>
              </a:lnSpc>
              <a:spcBef>
                <a:spcPts val="0"/>
              </a:spcBef>
            </a:pPr>
            <a:r>
              <a:rPr kumimoji="1" lang="ja-JP" altLang="en-US" sz="2800" dirty="0">
                <a:latin typeface="+mn-ea"/>
                <a:ea typeface="+mn-ea"/>
              </a:rPr>
              <a:t>１</a:t>
            </a:r>
            <a:r>
              <a:rPr kumimoji="1" lang="en-US" altLang="ja-JP" sz="2800" dirty="0">
                <a:latin typeface="+mn-ea"/>
                <a:ea typeface="+mn-ea"/>
              </a:rPr>
              <a:t>-2</a:t>
            </a:r>
            <a:r>
              <a:rPr kumimoji="1" lang="ja-JP" altLang="en-US" sz="2800" dirty="0">
                <a:latin typeface="+mn-ea"/>
                <a:ea typeface="+mn-ea"/>
              </a:rPr>
              <a:t>．</a:t>
            </a:r>
            <a:r>
              <a:rPr kumimoji="0" lang="ja-JP" altLang="en-US" sz="2800" spc="0" dirty="0">
                <a:solidFill>
                  <a:prstClr val="black"/>
                </a:solidFill>
                <a:latin typeface="Calibri" panose="020F0502020204030204"/>
                <a:cs typeface="+mn-cs"/>
              </a:rPr>
              <a:t>令和</a:t>
            </a:r>
            <a:r>
              <a:rPr kumimoji="0" lang="en-US" altLang="ja-JP" sz="2800" spc="0" dirty="0">
                <a:solidFill>
                  <a:prstClr val="black"/>
                </a:solidFill>
                <a:latin typeface="Calibri" panose="020F0502020204030204"/>
                <a:cs typeface="+mn-cs"/>
              </a:rPr>
              <a:t>5</a:t>
            </a:r>
            <a:r>
              <a:rPr kumimoji="0" lang="ja-JP" altLang="en-US" sz="2800" spc="0" dirty="0">
                <a:solidFill>
                  <a:prstClr val="black"/>
                </a:solidFill>
                <a:latin typeface="Calibri" panose="020F0502020204030204"/>
                <a:cs typeface="+mn-cs"/>
              </a:rPr>
              <a:t>年度に発生した転倒・転落事故についての分析</a:t>
            </a:r>
            <a:endParaRPr kumimoji="0" lang="en-US" altLang="ja-JP" sz="2800" spc="0" dirty="0">
              <a:solidFill>
                <a:prstClr val="black"/>
              </a:solidFill>
              <a:latin typeface="ＭＳ ゴシック" panose="020B0609070205080204" pitchFamily="49" charset="-128"/>
              <a:ea typeface="ＭＳ ゴシック" panose="020B0609070205080204" pitchFamily="49" charset="-128"/>
              <a:cs typeface="+mn-cs"/>
            </a:endParaRPr>
          </a:p>
        </p:txBody>
      </p:sp>
      <p:sp>
        <p:nvSpPr>
          <p:cNvPr id="6" name="コンテンツ プレースホルダー 2"/>
          <p:cNvSpPr txBox="1">
            <a:spLocks/>
          </p:cNvSpPr>
          <p:nvPr/>
        </p:nvSpPr>
        <p:spPr>
          <a:xfrm>
            <a:off x="0" y="939800"/>
            <a:ext cx="12192000" cy="542969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lvl="1">
              <a:buFont typeface="Wingdings" panose="05000000000000000000" pitchFamily="2" charset="2"/>
              <a:buChar char="p"/>
            </a:pPr>
            <a:r>
              <a:rPr lang="ja-JP" altLang="en-US" sz="1400" dirty="0"/>
              <a:t>　</a:t>
            </a:r>
            <a:r>
              <a:rPr lang="ja-JP" altLang="en-US" sz="1600" u="sng" dirty="0"/>
              <a:t>転倒・転落による事故の占める割合</a:t>
            </a:r>
            <a:endParaRPr lang="en-US" altLang="ja-JP" sz="1600" u="sng" dirty="0"/>
          </a:p>
          <a:p>
            <a:pPr lvl="2">
              <a:buFont typeface="Wingdings" panose="05000000000000000000" pitchFamily="2" charset="2"/>
              <a:buChar char="Ø"/>
            </a:pPr>
            <a:r>
              <a:rPr lang="ja-JP" altLang="en-US" sz="1600" u="sng" dirty="0"/>
              <a:t>転倒・転落（</a:t>
            </a:r>
            <a:r>
              <a:rPr lang="en-US" altLang="ja-JP" sz="1600" u="sng" dirty="0"/>
              <a:t>96</a:t>
            </a:r>
            <a:r>
              <a:rPr lang="ja-JP" altLang="en-US" sz="1600" u="sng" dirty="0"/>
              <a:t>件・</a:t>
            </a:r>
            <a:r>
              <a:rPr lang="en-US" altLang="ja-JP" sz="1600" u="sng" dirty="0"/>
              <a:t>79.3</a:t>
            </a:r>
            <a:r>
              <a:rPr lang="ja-JP" altLang="en-US" sz="1600" u="sng" dirty="0"/>
              <a:t>％）の事故報告が</a:t>
            </a:r>
            <a:r>
              <a:rPr lang="ja-JP" altLang="en-US" sz="1600" dirty="0"/>
              <a:t>多数を占めています。</a:t>
            </a:r>
            <a:endParaRPr lang="en-US" altLang="ja-JP" sz="1600" dirty="0"/>
          </a:p>
          <a:p>
            <a:pPr lvl="2">
              <a:buFont typeface="Wingdings" panose="05000000000000000000" pitchFamily="2" charset="2"/>
              <a:buChar char="Ø"/>
            </a:pPr>
            <a:r>
              <a:rPr lang="ja-JP" altLang="en-US" sz="1600" dirty="0"/>
              <a:t>転倒・転落による事故の原因は、</a:t>
            </a:r>
            <a:r>
              <a:rPr lang="en-US" altLang="ja-JP" sz="1600" b="1" dirty="0">
                <a:solidFill>
                  <a:srgbClr val="FF0000"/>
                </a:solidFill>
              </a:rPr>
              <a:t>83</a:t>
            </a:r>
            <a:r>
              <a:rPr lang="ja-JP" altLang="en-US" sz="1600" b="1" dirty="0">
                <a:solidFill>
                  <a:srgbClr val="FF0000"/>
                </a:solidFill>
              </a:rPr>
              <a:t>件</a:t>
            </a:r>
            <a:r>
              <a:rPr lang="ja-JP" altLang="en-US" sz="1600" dirty="0"/>
              <a:t>が</a:t>
            </a:r>
            <a:r>
              <a:rPr lang="ja-JP" altLang="en-US" sz="1600" b="1" dirty="0">
                <a:solidFill>
                  <a:srgbClr val="FF0000"/>
                </a:solidFill>
              </a:rPr>
              <a:t>「職員の見守り不十分によるもの」</a:t>
            </a:r>
            <a:r>
              <a:rPr lang="ja-JP" altLang="en-US" sz="1600" dirty="0"/>
              <a:t>と報告されており、うち</a:t>
            </a:r>
            <a:r>
              <a:rPr lang="en-US" altLang="ja-JP" sz="1600" b="1" dirty="0">
                <a:solidFill>
                  <a:srgbClr val="FF0000"/>
                </a:solidFill>
              </a:rPr>
              <a:t>63</a:t>
            </a:r>
            <a:r>
              <a:rPr lang="ja-JP" altLang="en-US" sz="1600" b="1" dirty="0">
                <a:solidFill>
                  <a:srgbClr val="FF0000"/>
                </a:solidFill>
              </a:rPr>
              <a:t>件</a:t>
            </a:r>
            <a:r>
              <a:rPr lang="ja-JP" altLang="en-US" sz="1600" dirty="0"/>
              <a:t>が</a:t>
            </a:r>
            <a:r>
              <a:rPr lang="ja-JP" altLang="en-US" sz="1600" b="1" dirty="0">
                <a:solidFill>
                  <a:srgbClr val="FF0000"/>
                </a:solidFill>
              </a:rPr>
              <a:t>「居室」にて発生</a:t>
            </a:r>
            <a:r>
              <a:rPr lang="ja-JP" altLang="en-US" sz="1600" dirty="0">
                <a:solidFill>
                  <a:schemeClr val="tx1"/>
                </a:solidFill>
              </a:rPr>
              <a:t>していると報告されています。</a:t>
            </a:r>
            <a:endParaRPr lang="en-US" altLang="ja-JP" sz="1600"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lvl="2"/>
            <a:endParaRPr lang="en-US" altLang="ja-JP" dirty="0"/>
          </a:p>
          <a:p>
            <a:pPr marL="201168" lvl="1" indent="0">
              <a:buNone/>
            </a:pPr>
            <a:endParaRPr lang="en-US" altLang="ja-JP" dirty="0"/>
          </a:p>
          <a:p>
            <a:pPr lvl="2"/>
            <a:endParaRPr lang="en-US" altLang="ja-JP" dirty="0"/>
          </a:p>
          <a:p>
            <a:pPr marL="457200" lvl="1" indent="0">
              <a:buFont typeface="Calibri" pitchFamily="34" charset="0"/>
              <a:buNone/>
            </a:pPr>
            <a:endParaRPr lang="en-US" altLang="ja-JP" sz="1000" dirty="0"/>
          </a:p>
          <a:p>
            <a:pPr lvl="1"/>
            <a:endParaRPr lang="en-US" altLang="ja-JP" sz="1400" dirty="0"/>
          </a:p>
        </p:txBody>
      </p:sp>
      <p:graphicFrame>
        <p:nvGraphicFramePr>
          <p:cNvPr id="4" name="表 3"/>
          <p:cNvGraphicFramePr>
            <a:graphicFrameLocks noGrp="1"/>
          </p:cNvGraphicFramePr>
          <p:nvPr>
            <p:extLst>
              <p:ext uri="{D42A27DB-BD31-4B8C-83A1-F6EECF244321}">
                <p14:modId xmlns:p14="http://schemas.microsoft.com/office/powerpoint/2010/main" val="1297505101"/>
              </p:ext>
            </p:extLst>
          </p:nvPr>
        </p:nvGraphicFramePr>
        <p:xfrm>
          <a:off x="466380" y="2297941"/>
          <a:ext cx="11259239" cy="3859080"/>
        </p:xfrm>
        <a:graphic>
          <a:graphicData uri="http://schemas.openxmlformats.org/drawingml/2006/table">
            <a:tbl>
              <a:tblPr/>
              <a:tblGrid>
                <a:gridCol w="581728">
                  <a:extLst>
                    <a:ext uri="{9D8B030D-6E8A-4147-A177-3AD203B41FA5}">
                      <a16:colId xmlns:a16="http://schemas.microsoft.com/office/drawing/2014/main" val="2854747299"/>
                    </a:ext>
                  </a:extLst>
                </a:gridCol>
                <a:gridCol w="2364441">
                  <a:extLst>
                    <a:ext uri="{9D8B030D-6E8A-4147-A177-3AD203B41FA5}">
                      <a16:colId xmlns:a16="http://schemas.microsoft.com/office/drawing/2014/main" val="2830059292"/>
                    </a:ext>
                  </a:extLst>
                </a:gridCol>
                <a:gridCol w="1613824">
                  <a:extLst>
                    <a:ext uri="{9D8B030D-6E8A-4147-A177-3AD203B41FA5}">
                      <a16:colId xmlns:a16="http://schemas.microsoft.com/office/drawing/2014/main" val="1109953524"/>
                    </a:ext>
                  </a:extLst>
                </a:gridCol>
                <a:gridCol w="1857774">
                  <a:extLst>
                    <a:ext uri="{9D8B030D-6E8A-4147-A177-3AD203B41FA5}">
                      <a16:colId xmlns:a16="http://schemas.microsoft.com/office/drawing/2014/main" val="1037123437"/>
                    </a:ext>
                  </a:extLst>
                </a:gridCol>
                <a:gridCol w="1613824">
                  <a:extLst>
                    <a:ext uri="{9D8B030D-6E8A-4147-A177-3AD203B41FA5}">
                      <a16:colId xmlns:a16="http://schemas.microsoft.com/office/drawing/2014/main" val="4017454896"/>
                    </a:ext>
                  </a:extLst>
                </a:gridCol>
                <a:gridCol w="1613824">
                  <a:extLst>
                    <a:ext uri="{9D8B030D-6E8A-4147-A177-3AD203B41FA5}">
                      <a16:colId xmlns:a16="http://schemas.microsoft.com/office/drawing/2014/main" val="3323815593"/>
                    </a:ext>
                  </a:extLst>
                </a:gridCol>
                <a:gridCol w="1613824">
                  <a:extLst>
                    <a:ext uri="{9D8B030D-6E8A-4147-A177-3AD203B41FA5}">
                      <a16:colId xmlns:a16="http://schemas.microsoft.com/office/drawing/2014/main" val="3309695614"/>
                    </a:ext>
                  </a:extLst>
                </a:gridCol>
              </a:tblGrid>
              <a:tr h="286282">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発生原因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286408"/>
                  </a:ext>
                </a:extLst>
              </a:tr>
              <a:tr h="709978">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職員の直接行為によるもの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処遇・介護中の不注意によるもの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職員の見守り不十分によるもの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福祉用具・施設設備不良</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336644"/>
                  </a:ext>
                </a:extLst>
              </a:tr>
              <a:tr h="286282">
                <a:tc rowSpan="9">
                  <a:txBody>
                    <a:bodyPr/>
                    <a:lstStyle/>
                    <a:p>
                      <a:pPr algn="ctr" fontAlgn="ctr"/>
                      <a:r>
                        <a:rPr lang="ja-JP" altLang="en-US" sz="1400" b="0" i="0" u="none" strike="noStrike">
                          <a:solidFill>
                            <a:srgbClr val="000000"/>
                          </a:solidFill>
                          <a:effectLst/>
                          <a:latin typeface="游ゴシック" panose="020B0400000000000000" pitchFamily="50" charset="-128"/>
                          <a:ea typeface="游ゴシック" panose="020B0400000000000000" pitchFamily="50" charset="-128"/>
                        </a:rPr>
                        <a:t>発生場所</a:t>
                      </a: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居室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160938"/>
                  </a:ext>
                </a:extLst>
              </a:tr>
              <a:tr h="286282">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食堂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7715164"/>
                  </a:ext>
                </a:extLst>
              </a:tr>
              <a:tr h="286282">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リビング等</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238233"/>
                  </a:ext>
                </a:extLst>
              </a:tr>
              <a:tr h="286282">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浴室</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脱衣所・洗面所</a:t>
                      </a: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277862"/>
                  </a:ext>
                </a:extLst>
              </a:tr>
              <a:tr h="286282">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便所</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3904182"/>
                  </a:ext>
                </a:extLst>
              </a:tr>
              <a:tr h="286282">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階段</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3053119"/>
                  </a:ext>
                </a:extLst>
              </a:tr>
              <a:tr h="286282">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廊下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3038372"/>
                  </a:ext>
                </a:extLst>
              </a:tr>
              <a:tr h="286282">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その他施設内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936862"/>
                  </a:ext>
                </a:extLst>
              </a:tr>
              <a:tr h="286282">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施設外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967141"/>
                  </a:ext>
                </a:extLst>
              </a:tr>
              <a:tr h="286282">
                <a:tc>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a:solidFill>
                            <a:srgbClr val="000000"/>
                          </a:solidFill>
                          <a:effectLst/>
                          <a:latin typeface="游ゴシック" panose="020B0400000000000000" pitchFamily="50" charset="-128"/>
                          <a:ea typeface="游ゴシック" panose="020B0400000000000000" pitchFamily="50" charset="-128"/>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331344"/>
                  </a:ext>
                </a:extLst>
              </a:tr>
            </a:tbl>
          </a:graphicData>
        </a:graphic>
      </p:graphicFrame>
      <p:sp>
        <p:nvSpPr>
          <p:cNvPr id="5" name="楕円 4"/>
          <p:cNvSpPr/>
          <p:nvPr/>
        </p:nvSpPr>
        <p:spPr>
          <a:xfrm>
            <a:off x="7227064" y="5829629"/>
            <a:ext cx="859316" cy="39000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901629" y="1990164"/>
            <a:ext cx="3078985" cy="307777"/>
          </a:xfrm>
          <a:prstGeom prst="rect">
            <a:avLst/>
          </a:prstGeom>
          <a:noFill/>
        </p:spPr>
        <p:txBody>
          <a:bodyPr wrap="square" rtlCol="0">
            <a:spAutoFit/>
          </a:bodyPr>
          <a:lstStyle/>
          <a:p>
            <a:r>
              <a:rPr kumimoji="1" lang="ja-JP" altLang="en-US" sz="1400" dirty="0"/>
              <a:t>令和</a:t>
            </a:r>
            <a:r>
              <a:rPr kumimoji="1" lang="en-US" altLang="ja-JP" sz="1400" dirty="0"/>
              <a:t>4</a:t>
            </a:r>
            <a:r>
              <a:rPr kumimoji="1" lang="ja-JP" altLang="en-US" sz="1400" dirty="0"/>
              <a:t>年</a:t>
            </a:r>
            <a:r>
              <a:rPr kumimoji="1" lang="en-US" altLang="ja-JP" sz="1400" dirty="0"/>
              <a:t>4</a:t>
            </a:r>
            <a:r>
              <a:rPr kumimoji="1" lang="ja-JP" altLang="en-US" sz="1400" dirty="0"/>
              <a:t>月</a:t>
            </a:r>
            <a:r>
              <a:rPr kumimoji="1" lang="en-US" altLang="ja-JP" sz="1400" dirty="0"/>
              <a:t>1</a:t>
            </a:r>
            <a:r>
              <a:rPr kumimoji="1" lang="ja-JP" altLang="en-US" sz="1400" dirty="0"/>
              <a:t>日～令和</a:t>
            </a:r>
            <a:r>
              <a:rPr kumimoji="1" lang="en-US" altLang="ja-JP" sz="1400" dirty="0"/>
              <a:t>5</a:t>
            </a:r>
            <a:r>
              <a:rPr kumimoji="1" lang="ja-JP" altLang="en-US" sz="1400" dirty="0"/>
              <a:t>年</a:t>
            </a:r>
            <a:r>
              <a:rPr kumimoji="1" lang="en-US" altLang="ja-JP" sz="1400" dirty="0"/>
              <a:t>1</a:t>
            </a:r>
            <a:r>
              <a:rPr kumimoji="1" lang="ja-JP" altLang="en-US" sz="1400" dirty="0"/>
              <a:t>月</a:t>
            </a:r>
            <a:r>
              <a:rPr kumimoji="1" lang="en-US" altLang="ja-JP" sz="1400" dirty="0"/>
              <a:t>31</a:t>
            </a:r>
            <a:r>
              <a:rPr kumimoji="1" lang="ja-JP" altLang="en-US" sz="1400" dirty="0"/>
              <a:t>日</a:t>
            </a:r>
          </a:p>
        </p:txBody>
      </p:sp>
      <p:sp>
        <p:nvSpPr>
          <p:cNvPr id="11" name="楕円 10"/>
          <p:cNvSpPr/>
          <p:nvPr/>
        </p:nvSpPr>
        <p:spPr>
          <a:xfrm>
            <a:off x="7227064" y="3173032"/>
            <a:ext cx="859316" cy="39000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3">
            <a:extLst>
              <a:ext uri="{FF2B5EF4-FFF2-40B4-BE49-F238E27FC236}">
                <a16:creationId xmlns:a16="http://schemas.microsoft.com/office/drawing/2014/main" id="{8F578350-1184-721C-6B56-814BB8626D44}"/>
              </a:ext>
            </a:extLst>
          </p:cNvPr>
          <p:cNvSpPr txBox="1">
            <a:spLocks/>
          </p:cNvSpPr>
          <p:nvPr/>
        </p:nvSpPr>
        <p:spPr>
          <a:xfrm>
            <a:off x="10769138" y="642320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0893ADD-A6E3-4174-9E1A-B05F3D967BA3}" type="slidenum">
              <a:rPr kumimoji="1" lang="ja-JP" altLang="en-US" sz="4400" i="1" smtClean="0"/>
              <a:pPr/>
              <a:t>4</a:t>
            </a:fld>
            <a:endParaRPr kumimoji="1" lang="ja-JP" altLang="en-US" sz="4400" i="1" dirty="0"/>
          </a:p>
        </p:txBody>
      </p:sp>
      <p:sp>
        <p:nvSpPr>
          <p:cNvPr id="7" name="楕円 6">
            <a:extLst>
              <a:ext uri="{FF2B5EF4-FFF2-40B4-BE49-F238E27FC236}">
                <a16:creationId xmlns:a16="http://schemas.microsoft.com/office/drawing/2014/main" id="{F172868B-D756-33B2-58A1-09B3AABCA297}"/>
              </a:ext>
            </a:extLst>
          </p:cNvPr>
          <p:cNvSpPr/>
          <p:nvPr/>
        </p:nvSpPr>
        <p:spPr>
          <a:xfrm>
            <a:off x="1749808" y="3173032"/>
            <a:ext cx="859316" cy="39000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7279906"/>
      </p:ext>
    </p:extLst>
  </p:cSld>
  <p:clrMapOvr>
    <a:masterClrMapping/>
  </p:clrMapOvr>
  <mc:AlternateContent xmlns:mc="http://schemas.openxmlformats.org/markup-compatibility/2006" xmlns:p14="http://schemas.microsoft.com/office/powerpoint/2010/main">
    <mc:Choice Requires="p14">
      <p:transition spd="slow" p14:dur="2000" advTm="43280"/>
    </mc:Choice>
    <mc:Fallback xmlns="">
      <p:transition spd="slow" advTm="4328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0" y="20638"/>
            <a:ext cx="11525250" cy="771525"/>
          </a:xfrm>
        </p:spPr>
        <p:txBody>
          <a:bodyPr>
            <a:normAutofit/>
          </a:bodyPr>
          <a:lstStyle/>
          <a:p>
            <a:r>
              <a:rPr kumimoji="1" lang="ja-JP" altLang="en-US" sz="2800" dirty="0">
                <a:latin typeface="+mn-ea"/>
                <a:ea typeface="+mn-ea"/>
              </a:rPr>
              <a:t>１</a:t>
            </a:r>
            <a:r>
              <a:rPr kumimoji="1" lang="en-US" altLang="ja-JP" sz="2800" dirty="0">
                <a:latin typeface="+mn-ea"/>
                <a:ea typeface="+mn-ea"/>
              </a:rPr>
              <a:t>-3</a:t>
            </a:r>
            <a:r>
              <a:rPr kumimoji="1" lang="ja-JP" altLang="en-US" sz="2800" dirty="0">
                <a:latin typeface="+mn-ea"/>
                <a:ea typeface="+mn-ea"/>
              </a:rPr>
              <a:t>．</a:t>
            </a:r>
            <a:r>
              <a:rPr kumimoji="0" lang="ja-JP" altLang="en-US" sz="2800" spc="0" dirty="0">
                <a:solidFill>
                  <a:prstClr val="black"/>
                </a:solidFill>
                <a:latin typeface="Calibri" panose="020F0502020204030204"/>
              </a:rPr>
              <a:t>転倒・転落等の事故を防止するために</a:t>
            </a:r>
            <a:endParaRPr kumimoji="1" lang="ja-JP" altLang="en-US" sz="2800" dirty="0"/>
          </a:p>
        </p:txBody>
      </p:sp>
      <p:sp>
        <p:nvSpPr>
          <p:cNvPr id="4" name="テキスト ボックス 3">
            <a:extLst>
              <a:ext uri="{FF2B5EF4-FFF2-40B4-BE49-F238E27FC236}">
                <a16:creationId xmlns:a16="http://schemas.microsoft.com/office/drawing/2014/main" id="{60746AC5-5521-B6BC-1ECC-42F88B52B7A5}"/>
              </a:ext>
            </a:extLst>
          </p:cNvPr>
          <p:cNvSpPr txBox="1"/>
          <p:nvPr/>
        </p:nvSpPr>
        <p:spPr>
          <a:xfrm>
            <a:off x="0" y="639163"/>
            <a:ext cx="11804904" cy="1077218"/>
          </a:xfrm>
          <a:prstGeom prst="rect">
            <a:avLst/>
          </a:prstGeom>
          <a:noFill/>
        </p:spPr>
        <p:txBody>
          <a:bodyPr wrap="square" rtlCol="0">
            <a:spAutoFit/>
          </a:bodyPr>
          <a:lstStyle/>
          <a:p>
            <a:pPr algn="l"/>
            <a:r>
              <a:rPr lang="ja-JP" altLang="en-US" sz="2400" dirty="0">
                <a:latin typeface="Generic9-Regular"/>
              </a:rPr>
              <a:t>　</a:t>
            </a:r>
            <a:r>
              <a:rPr lang="ja-JP" altLang="en-US" sz="2000" dirty="0">
                <a:latin typeface="Generic9-Regular"/>
              </a:rPr>
              <a:t>事故発生の要因は、入所者状況、施設の環境、職員の配置体制等によって異なってきます。各種ホームページ等においてスタンダードな防止対策等が紹介されていますので、それぞれの施設の実情に合わせた防止対策を作成・実施してください。</a:t>
            </a:r>
            <a:endParaRPr lang="en-US" altLang="ja-JP" sz="2000" dirty="0">
              <a:latin typeface="Generic9-Regular"/>
            </a:endParaRPr>
          </a:p>
        </p:txBody>
      </p:sp>
      <p:sp>
        <p:nvSpPr>
          <p:cNvPr id="6" name="スライド番号プレースホルダー 3">
            <a:extLst>
              <a:ext uri="{FF2B5EF4-FFF2-40B4-BE49-F238E27FC236}">
                <a16:creationId xmlns:a16="http://schemas.microsoft.com/office/drawing/2014/main" id="{AEC16D6A-5495-DB1B-8BD7-B6C60756C1BB}"/>
              </a:ext>
            </a:extLst>
          </p:cNvPr>
          <p:cNvSpPr txBox="1">
            <a:spLocks/>
          </p:cNvSpPr>
          <p:nvPr/>
        </p:nvSpPr>
        <p:spPr>
          <a:xfrm>
            <a:off x="10769138" y="642320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0893ADD-A6E3-4174-9E1A-B05F3D967BA3}" type="slidenum">
              <a:rPr kumimoji="1" lang="ja-JP" altLang="en-US" sz="4400" i="1" smtClean="0"/>
              <a:pPr/>
              <a:t>5</a:t>
            </a:fld>
            <a:endParaRPr kumimoji="1" lang="ja-JP" altLang="en-US" sz="4400" i="1" dirty="0"/>
          </a:p>
        </p:txBody>
      </p:sp>
      <p:sp>
        <p:nvSpPr>
          <p:cNvPr id="3" name="テキスト ボックス 2">
            <a:extLst>
              <a:ext uri="{FF2B5EF4-FFF2-40B4-BE49-F238E27FC236}">
                <a16:creationId xmlns:a16="http://schemas.microsoft.com/office/drawing/2014/main" id="{F1CBD67F-3D77-C8C6-E15D-9A4E70F162CD}"/>
              </a:ext>
            </a:extLst>
          </p:cNvPr>
          <p:cNvSpPr txBox="1"/>
          <p:nvPr/>
        </p:nvSpPr>
        <p:spPr>
          <a:xfrm>
            <a:off x="192024" y="1764792"/>
            <a:ext cx="11612880" cy="4524315"/>
          </a:xfrm>
          <a:prstGeom prst="rect">
            <a:avLst/>
          </a:prstGeom>
          <a:noFill/>
          <a:ln>
            <a:solidFill>
              <a:schemeClr val="tx1"/>
            </a:solidFill>
          </a:ln>
        </p:spPr>
        <p:txBody>
          <a:bodyPr wrap="square" rtlCol="0">
            <a:spAutoFit/>
          </a:bodyPr>
          <a:lstStyle/>
          <a:p>
            <a:pPr algn="l"/>
            <a:r>
              <a:rPr lang="ja-JP" altLang="en-US" sz="1800" b="1" dirty="0">
                <a:latin typeface="Generic9-Regular"/>
              </a:rPr>
              <a:t>転倒・転落等への対策の骨格</a:t>
            </a:r>
            <a:endParaRPr lang="en-US" altLang="ja-JP" sz="1800" b="1" dirty="0">
              <a:latin typeface="Generic9-Regular"/>
            </a:endParaRPr>
          </a:p>
          <a:p>
            <a:pPr algn="l"/>
            <a:r>
              <a:rPr lang="ja-JP" altLang="en-US" sz="1800" dirty="0">
                <a:latin typeface="Generic9-Regular"/>
              </a:rPr>
              <a:t>転倒・転落等を減少させることはできる！しかし、ゼロにはできない！　重大な事故もゼロにはできない！</a:t>
            </a:r>
            <a:endParaRPr lang="en-US" altLang="ja-JP" sz="1800" dirty="0">
              <a:latin typeface="Generic9-Regular"/>
            </a:endParaRPr>
          </a:p>
          <a:p>
            <a:pPr algn="l"/>
            <a:endParaRPr lang="en-US" altLang="ja-JP" sz="1800" b="0" i="0" u="none" strike="noStrike" baseline="0" dirty="0">
              <a:latin typeface="Generic9-Regular"/>
            </a:endParaRPr>
          </a:p>
          <a:p>
            <a:pPr algn="l"/>
            <a:r>
              <a:rPr lang="ja-JP" altLang="en-US" sz="1800" b="1" i="0" u="none" strike="noStrike" baseline="0" dirty="0">
                <a:latin typeface="Generic9-Regular"/>
              </a:rPr>
              <a:t>１．転倒・転落等のリスクの大きい利用者を知る</a:t>
            </a:r>
          </a:p>
          <a:p>
            <a:pPr algn="l"/>
            <a:r>
              <a:rPr lang="ja-JP" altLang="en-US" sz="1800" b="0" i="0" u="none" strike="noStrike" baseline="0" dirty="0">
                <a:latin typeface="Generic9-Regular"/>
              </a:rPr>
              <a:t>・日常的な移動状況によるリスクの違い</a:t>
            </a:r>
          </a:p>
          <a:p>
            <a:pPr algn="l"/>
            <a:r>
              <a:rPr lang="ja-JP" altLang="en-US" sz="1800" b="1" i="0" u="none" strike="noStrike" baseline="0" dirty="0">
                <a:latin typeface="Generic9-Regular"/>
              </a:rPr>
              <a:t>２．ご家族等へ事前にリスクの説明をする</a:t>
            </a:r>
          </a:p>
          <a:p>
            <a:pPr algn="l"/>
            <a:r>
              <a:rPr lang="ja-JP" altLang="en-US" sz="1800" b="0" i="0" u="none" strike="noStrike" baseline="0" dirty="0">
                <a:latin typeface="Generic9-Regular"/>
              </a:rPr>
              <a:t>・「想定外、とんでもない」にしない</a:t>
            </a:r>
          </a:p>
          <a:p>
            <a:pPr algn="l"/>
            <a:r>
              <a:rPr lang="ja-JP" altLang="en-US" sz="1800" b="1" i="0" u="none" strike="noStrike" baseline="0" dirty="0">
                <a:latin typeface="Generic9-Regular"/>
              </a:rPr>
              <a:t>３．重大な事故（受傷）の前兆を知る</a:t>
            </a:r>
          </a:p>
          <a:p>
            <a:pPr algn="l"/>
            <a:r>
              <a:rPr lang="ja-JP" altLang="en-US" sz="1800" b="0" i="0" u="none" strike="noStrike" baseline="0" dirty="0">
                <a:latin typeface="Generic9-Regular"/>
              </a:rPr>
              <a:t>・転倒等自体が重大な事故の前兆</a:t>
            </a:r>
          </a:p>
          <a:p>
            <a:pPr algn="l"/>
            <a:r>
              <a:rPr lang="ja-JP" altLang="en-US" sz="1800" b="1" i="0" u="none" strike="noStrike" baseline="0" dirty="0">
                <a:latin typeface="Generic9-Regular"/>
              </a:rPr>
              <a:t>４．生活環境の改修と日常的な管理</a:t>
            </a:r>
          </a:p>
          <a:p>
            <a:pPr algn="l"/>
            <a:r>
              <a:rPr lang="ja-JP" altLang="en-US" sz="1800" b="0" i="0" u="none" strike="noStrike" baseline="0" dirty="0">
                <a:latin typeface="Generic9-Regular"/>
              </a:rPr>
              <a:t>・組織的な行動、スタッフの習慣</a:t>
            </a:r>
          </a:p>
          <a:p>
            <a:pPr algn="l"/>
            <a:r>
              <a:rPr lang="ja-JP" altLang="en-US" sz="1800" b="1" i="0" u="none" strike="noStrike" baseline="0" dirty="0">
                <a:latin typeface="Generic9-Regular"/>
              </a:rPr>
              <a:t>５．防止のための介助の実践</a:t>
            </a:r>
          </a:p>
          <a:p>
            <a:pPr algn="l"/>
            <a:r>
              <a:rPr lang="ja-JP" altLang="en-US" sz="1800" b="0" i="0" u="none" strike="noStrike" baseline="0" dirty="0">
                <a:latin typeface="Generic9-Regular"/>
              </a:rPr>
              <a:t>・「物の取り扱い、監視・指示、直接介助」で対応</a:t>
            </a:r>
            <a:endParaRPr lang="en-US" altLang="ja-JP" sz="1800" b="0" i="0" u="none" strike="noStrike" baseline="0" dirty="0">
              <a:latin typeface="Generic9-Regular"/>
            </a:endParaRPr>
          </a:p>
          <a:p>
            <a:pPr algn="l"/>
            <a:endParaRPr lang="en-US" altLang="ja-JP" sz="1800" b="0" i="0" u="none" strike="noStrike" baseline="0" dirty="0">
              <a:latin typeface="Generic9-Regular"/>
            </a:endParaRPr>
          </a:p>
          <a:p>
            <a:pPr algn="l"/>
            <a:r>
              <a:rPr lang="ja-JP" altLang="en-US" sz="1800" b="1" i="0" u="none" strike="noStrike" baseline="0" dirty="0">
                <a:latin typeface="Generic9-Regular"/>
              </a:rPr>
              <a:t>重大事故等の発生を想定しての勉強会等</a:t>
            </a:r>
          </a:p>
          <a:p>
            <a:pPr algn="l"/>
            <a:r>
              <a:rPr lang="ja-JP" altLang="en-US" sz="1800" b="1" i="0" u="none" strike="noStrike" baseline="0" dirty="0">
                <a:latin typeface="Generic9-Regular"/>
              </a:rPr>
              <a:t>一度の訓練が、疑問を生じさせない対応を生む！</a:t>
            </a:r>
          </a:p>
        </p:txBody>
      </p:sp>
      <p:sp>
        <p:nvSpPr>
          <p:cNvPr id="5" name="テキスト ボックス 4">
            <a:extLst>
              <a:ext uri="{FF2B5EF4-FFF2-40B4-BE49-F238E27FC236}">
                <a16:creationId xmlns:a16="http://schemas.microsoft.com/office/drawing/2014/main" id="{006DDCAE-B01F-E8DC-F752-8F43011A4868}"/>
              </a:ext>
            </a:extLst>
          </p:cNvPr>
          <p:cNvSpPr txBox="1"/>
          <p:nvPr/>
        </p:nvSpPr>
        <p:spPr>
          <a:xfrm>
            <a:off x="6915912" y="4734318"/>
            <a:ext cx="4815840" cy="1477328"/>
          </a:xfrm>
          <a:prstGeom prst="rect">
            <a:avLst/>
          </a:prstGeom>
          <a:noFill/>
          <a:ln>
            <a:solidFill>
              <a:schemeClr val="tx1"/>
            </a:solidFill>
          </a:ln>
        </p:spPr>
        <p:txBody>
          <a:bodyPr wrap="square" rtlCol="0">
            <a:spAutoFit/>
          </a:bodyPr>
          <a:lstStyle/>
          <a:p>
            <a:pPr marL="292608" lvl="1" indent="0">
              <a:buNone/>
            </a:pPr>
            <a:r>
              <a:rPr lang="ja-JP" altLang="en-US" b="0" i="0" u="none" strike="noStrike" baseline="0" dirty="0">
                <a:latin typeface="Generic0-Regular"/>
              </a:rPr>
              <a:t>＜出典＞</a:t>
            </a:r>
            <a:endParaRPr lang="en-US" altLang="ja-JP" b="0" i="0" u="none" strike="noStrike" baseline="0" dirty="0">
              <a:latin typeface="Generic0-Regular"/>
            </a:endParaRPr>
          </a:p>
          <a:p>
            <a:pPr marL="292608" lvl="1" indent="0">
              <a:buNone/>
            </a:pPr>
            <a:r>
              <a:rPr lang="ja-JP" altLang="en-US" b="0" i="0" u="none" strike="noStrike" baseline="0" dirty="0">
                <a:latin typeface="Generic0-Regular"/>
              </a:rPr>
              <a:t>〇介護老人保健施設　安全推進マニュアル「転倒・転落等の事故を防止するために</a:t>
            </a:r>
            <a:r>
              <a:rPr lang="ja-JP" altLang="en-US" dirty="0"/>
              <a:t>」</a:t>
            </a:r>
            <a:endParaRPr lang="en-US" altLang="ja-JP" dirty="0"/>
          </a:p>
          <a:p>
            <a:pPr marL="292608" lvl="1" indent="0">
              <a:buNone/>
            </a:pPr>
            <a:r>
              <a:rPr lang="ja-JP" altLang="en-US" dirty="0"/>
              <a:t>＜監修＞社団法人全国老人保健施設協会</a:t>
            </a:r>
            <a:endParaRPr lang="en-US" altLang="ja-JP" dirty="0"/>
          </a:p>
          <a:p>
            <a:pPr marL="292608" lvl="1" indent="0">
              <a:buNone/>
            </a:pPr>
            <a:r>
              <a:rPr kumimoji="1" lang="ja-JP" altLang="en-US" dirty="0"/>
              <a:t>＜発行＞株式会社　全老健共済会</a:t>
            </a:r>
          </a:p>
        </p:txBody>
      </p:sp>
    </p:spTree>
    <p:extLst>
      <p:ext uri="{BB962C8B-B14F-4D97-AF65-F5344CB8AC3E}">
        <p14:creationId xmlns:p14="http://schemas.microsoft.com/office/powerpoint/2010/main" val="4213728437"/>
      </p:ext>
    </p:extLst>
  </p:cSld>
  <p:clrMapOvr>
    <a:masterClrMapping/>
  </p:clrMapOvr>
  <mc:AlternateContent xmlns:mc="http://schemas.openxmlformats.org/markup-compatibility/2006" xmlns:p14="http://schemas.microsoft.com/office/powerpoint/2010/main">
    <mc:Choice Requires="p14">
      <p:transition spd="slow" p14:dur="2000" advTm="133743"/>
    </mc:Choice>
    <mc:Fallback xmlns="">
      <p:transition spd="slow" advTm="13374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864765"/>
            <a:ext cx="12192000" cy="2893100"/>
          </a:xfrm>
          <a:prstGeom prst="rect">
            <a:avLst/>
          </a:prstGeom>
          <a:noFill/>
        </p:spPr>
        <p:txBody>
          <a:bodyPr wrap="square" rtlCol="0">
            <a:spAutoFit/>
          </a:bodyPr>
          <a:lstStyle/>
          <a:p>
            <a:pPr marL="742950" lvl="1" indent="-285750">
              <a:buFont typeface="Wingdings" panose="05000000000000000000" pitchFamily="2" charset="2"/>
              <a:buChar char="p"/>
            </a:pPr>
            <a:r>
              <a:rPr lang="ja-JP" altLang="en-US" sz="1400" dirty="0">
                <a:ln w="0"/>
                <a:solidFill>
                  <a:schemeClr val="accent1"/>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　</a:t>
            </a:r>
            <a:r>
              <a:rPr lang="ja-JP" altLang="en-US" sz="1400" dirty="0">
                <a:ln w="0"/>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rPr>
              <a:t>沖縄県</a:t>
            </a:r>
            <a:r>
              <a:rPr lang="ja-JP" altLang="en-US" sz="1400" dirty="0">
                <a:latin typeface="ＭＳ ゴシック" panose="020B0609070205080204" pitchFamily="49" charset="-128"/>
                <a:ea typeface="ＭＳ ゴシック" panose="020B0609070205080204" pitchFamily="49" charset="-128"/>
              </a:rPr>
              <a:t>有料老人ホーム設置運営指導指針</a:t>
            </a:r>
            <a:r>
              <a:rPr lang="en-US" altLang="ja-JP" sz="1400" dirty="0">
                <a:latin typeface="ＭＳ ゴシック" panose="020B0609070205080204" pitchFamily="49" charset="-128"/>
                <a:ea typeface="ＭＳ ゴシック" panose="020B0609070205080204" pitchFamily="49" charset="-128"/>
              </a:rPr>
              <a:t>12(8)(9)</a:t>
            </a:r>
            <a:r>
              <a:rPr lang="ja-JP" altLang="en-US" sz="1400" dirty="0">
                <a:latin typeface="ＭＳ ゴシック" panose="020B0609070205080204" pitchFamily="49" charset="-128"/>
                <a:ea typeface="ＭＳ ゴシック" panose="020B0609070205080204" pitchFamily="49" charset="-128"/>
              </a:rPr>
              <a:t>にて、以下のように規定されています。</a:t>
            </a:r>
            <a:endParaRPr kumimoji="1" lang="en-US" altLang="ja-JP" sz="1400"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a:t>
            </a:r>
            <a:r>
              <a:rPr kumimoji="1" lang="en-US" altLang="ja-JP" sz="1400" dirty="0">
                <a:latin typeface="ＭＳ ゴシック" panose="020B0609070205080204" pitchFamily="49" charset="-128"/>
                <a:ea typeface="ＭＳ ゴシック" panose="020B0609070205080204" pitchFamily="49" charset="-128"/>
              </a:rPr>
              <a:t>8</a:t>
            </a:r>
            <a:r>
              <a:rPr kumimoji="1" lang="ja-JP" altLang="en-US" sz="1400" dirty="0">
                <a:latin typeface="ＭＳ ゴシック" panose="020B0609070205080204" pitchFamily="49" charset="-128"/>
                <a:ea typeface="ＭＳ ゴシック" panose="020B0609070205080204" pitchFamily="49" charset="-128"/>
              </a:rPr>
              <a:t>）事故発生の防止の対応</a:t>
            </a:r>
            <a:endParaRPr kumimoji="1" lang="en-US" altLang="ja-JP" sz="1400"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　　有料老人ホームにおける事故の発生又はその再発を防止するため、次の措置を講じること。</a:t>
            </a:r>
            <a:endParaRPr kumimoji="1" lang="en-US" altLang="ja-JP" sz="1400"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　一　事故が発生した場合の対応、次号に規定する報告の方法等が記載された</a:t>
            </a:r>
            <a:r>
              <a:rPr kumimoji="1" lang="ja-JP" altLang="en-US" sz="1400" u="sng" dirty="0">
                <a:latin typeface="ＭＳ ゴシック" panose="020B0609070205080204" pitchFamily="49" charset="-128"/>
                <a:ea typeface="ＭＳ ゴシック" panose="020B0609070205080204" pitchFamily="49" charset="-128"/>
              </a:rPr>
              <a:t>事故発生の防止のための指針を整備すること。</a:t>
            </a:r>
            <a:endParaRPr kumimoji="1" lang="en-US" altLang="ja-JP" sz="1400" u="sng"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　二　</a:t>
            </a:r>
            <a:r>
              <a:rPr kumimoji="1" lang="ja-JP" altLang="en-US" sz="1400" u="sng" dirty="0">
                <a:latin typeface="ＭＳ ゴシック" panose="020B0609070205080204" pitchFamily="49" charset="-128"/>
                <a:ea typeface="ＭＳ ゴシック" panose="020B0609070205080204" pitchFamily="49" charset="-128"/>
              </a:rPr>
              <a:t>事故が発生した場合</a:t>
            </a:r>
            <a:r>
              <a:rPr kumimoji="1" lang="ja-JP" altLang="en-US" sz="1400" dirty="0">
                <a:latin typeface="ＭＳ ゴシック" panose="020B0609070205080204" pitchFamily="49" charset="-128"/>
                <a:ea typeface="ＭＳ ゴシック" panose="020B0609070205080204" pitchFamily="49" charset="-128"/>
              </a:rPr>
              <a:t>又は</a:t>
            </a:r>
            <a:r>
              <a:rPr kumimoji="1" lang="ja-JP" altLang="en-US" sz="1400" u="sng" dirty="0">
                <a:latin typeface="ＭＳ ゴシック" panose="020B0609070205080204" pitchFamily="49" charset="-128"/>
                <a:ea typeface="ＭＳ ゴシック" panose="020B0609070205080204" pitchFamily="49" charset="-128"/>
              </a:rPr>
              <a:t>それに至る危険性がある事態が生じた場合</a:t>
            </a:r>
            <a:r>
              <a:rPr kumimoji="1" lang="ja-JP" altLang="en-US" sz="1400" dirty="0">
                <a:latin typeface="ＭＳ ゴシック" panose="020B0609070205080204" pitchFamily="49" charset="-128"/>
                <a:ea typeface="ＭＳ ゴシック" panose="020B0609070205080204" pitchFamily="49" charset="-128"/>
              </a:rPr>
              <a:t>に、当該事実が報告され、その</a:t>
            </a:r>
            <a:r>
              <a:rPr kumimoji="1" lang="ja-JP" altLang="en-US" sz="1400" u="sng" dirty="0">
                <a:latin typeface="ＭＳ ゴシック" panose="020B0609070205080204" pitchFamily="49" charset="-128"/>
                <a:ea typeface="ＭＳ ゴシック" panose="020B0609070205080204" pitchFamily="49" charset="-128"/>
              </a:rPr>
              <a:t>分析を通した改善策について、職</a:t>
            </a:r>
            <a:endParaRPr kumimoji="1" lang="en-US" altLang="ja-JP" sz="1400" u="sng"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u="sng" dirty="0">
                <a:latin typeface="ＭＳ ゴシック" panose="020B0609070205080204" pitchFamily="49" charset="-128"/>
                <a:ea typeface="ＭＳ ゴシック" panose="020B0609070205080204" pitchFamily="49" charset="-128"/>
              </a:rPr>
              <a:t>員に周知徹底を図る体制を整備すること。</a:t>
            </a:r>
            <a:endParaRPr kumimoji="1" lang="en-US" altLang="ja-JP" sz="1400" u="sng"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　三　事故発生の防止のための委員会（テレビ電話装置等を活用して行うことができるものとする。）及び職員に対する</a:t>
            </a:r>
            <a:r>
              <a:rPr kumimoji="1" lang="ja-JP" altLang="en-US" sz="1400" u="sng" dirty="0">
                <a:latin typeface="ＭＳ ゴシック" panose="020B0609070205080204" pitchFamily="49" charset="-128"/>
                <a:ea typeface="ＭＳ ゴシック" panose="020B0609070205080204" pitchFamily="49" charset="-128"/>
              </a:rPr>
              <a:t>研修を定期的に行　　</a:t>
            </a:r>
            <a:endParaRPr kumimoji="1" lang="en-US" altLang="ja-JP" sz="1400" u="sng"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u="sng" dirty="0">
                <a:latin typeface="ＭＳ ゴシック" panose="020B0609070205080204" pitchFamily="49" charset="-128"/>
                <a:ea typeface="ＭＳ ゴシック" panose="020B0609070205080204" pitchFamily="49" charset="-128"/>
              </a:rPr>
              <a:t>うこと。</a:t>
            </a:r>
            <a:endParaRPr kumimoji="1" lang="en-US" altLang="ja-JP" sz="1400" u="sng"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　四　前三号に掲げる措置を適切に実施するための担当者を置くこと。</a:t>
            </a:r>
            <a:endParaRPr kumimoji="1" lang="en-US" altLang="ja-JP" sz="1400" dirty="0">
              <a:latin typeface="ＭＳ ゴシック" panose="020B0609070205080204" pitchFamily="49" charset="-128"/>
              <a:ea typeface="ＭＳ ゴシック" panose="020B0609070205080204" pitchFamily="49" charset="-128"/>
            </a:endParaRPr>
          </a:p>
          <a:p>
            <a:endParaRPr lang="en-US" altLang="ja-JP" sz="1400"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a:t>
            </a:r>
            <a:r>
              <a:rPr kumimoji="1" lang="en-US" altLang="ja-JP" sz="1400" dirty="0">
                <a:latin typeface="ＭＳ ゴシック" panose="020B0609070205080204" pitchFamily="49" charset="-128"/>
                <a:ea typeface="ＭＳ ゴシック" panose="020B0609070205080204" pitchFamily="49" charset="-128"/>
              </a:rPr>
              <a:t>9</a:t>
            </a:r>
            <a:r>
              <a:rPr kumimoji="1" lang="ja-JP" altLang="en-US" sz="1400" dirty="0">
                <a:latin typeface="ＭＳ ゴシック" panose="020B0609070205080204" pitchFamily="49" charset="-128"/>
                <a:ea typeface="ＭＳ ゴシック" panose="020B0609070205080204" pitchFamily="49" charset="-128"/>
              </a:rPr>
              <a:t>）事故発生時の対応</a:t>
            </a:r>
            <a:endParaRPr kumimoji="1" lang="en-US" altLang="ja-JP" sz="1400"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　　～略～</a:t>
            </a:r>
            <a:endParaRPr kumimoji="1" lang="en-US" altLang="ja-JP" sz="1400"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　二　</a:t>
            </a:r>
            <a:r>
              <a:rPr kumimoji="1" lang="ja-JP" altLang="en-US" sz="1400" u="sng" dirty="0">
                <a:latin typeface="ＭＳ ゴシック" panose="020B0609070205080204" pitchFamily="49" charset="-128"/>
                <a:ea typeface="ＭＳ ゴシック" panose="020B0609070205080204" pitchFamily="49" charset="-128"/>
              </a:rPr>
              <a:t>事故の状況及び事故に際して採った処置について記録すること。</a:t>
            </a:r>
            <a:endParaRPr kumimoji="1" lang="en-US" altLang="ja-JP" sz="1400" u="sng"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0" y="276447"/>
            <a:ext cx="12192000" cy="523220"/>
          </a:xfrm>
          <a:prstGeom prst="rect">
            <a:avLst/>
          </a:prstGeom>
          <a:noFill/>
        </p:spPr>
        <p:txBody>
          <a:bodyPr wrap="square" rtlCol="0">
            <a:spAutoFit/>
          </a:bodyPr>
          <a:lstStyle/>
          <a:p>
            <a:r>
              <a:rPr lang="en-US" altLang="ja-JP" sz="2800" dirty="0"/>
              <a:t>2</a:t>
            </a:r>
            <a:r>
              <a:rPr lang="ja-JP" altLang="en-US" sz="2800" dirty="0" err="1"/>
              <a:t>．</a:t>
            </a:r>
            <a:r>
              <a:rPr lang="ja-JP" altLang="en-US" sz="2800" dirty="0">
                <a:latin typeface="ＭＳ ゴシック" panose="020B0609070205080204" pitchFamily="49" charset="-128"/>
                <a:ea typeface="ＭＳ ゴシック" panose="020B0609070205080204" pitchFamily="49" charset="-128"/>
              </a:rPr>
              <a:t>沖縄県有料老人ホーム設置運営指導指針　条文抜粋</a:t>
            </a:r>
            <a:endParaRPr lang="en-US" altLang="ja-JP" sz="2800"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0" y="3781012"/>
            <a:ext cx="12192000" cy="2277547"/>
          </a:xfrm>
          <a:prstGeom prst="rect">
            <a:avLst/>
          </a:prstGeom>
          <a:noFill/>
        </p:spPr>
        <p:txBody>
          <a:bodyPr wrap="square" rtlCol="0">
            <a:spAutoFit/>
          </a:bodyPr>
          <a:lstStyle/>
          <a:p>
            <a:pPr marL="1200150" lvl="2" indent="-285750">
              <a:spcBef>
                <a:spcPts val="600"/>
              </a:spcBef>
              <a:buFont typeface="Arial" panose="020B0604020202020204" pitchFamily="34" charset="0"/>
              <a:buChar char="•"/>
            </a:pPr>
            <a:r>
              <a:rPr lang="ja-JP" altLang="en-US" sz="1400" dirty="0">
                <a:latin typeface="ＭＳ ゴシック" panose="020B0609070205080204" pitchFamily="49" charset="-128"/>
                <a:ea typeface="ＭＳ ゴシック" panose="020B0609070205080204" pitchFamily="49" charset="-128"/>
              </a:rPr>
              <a:t>すなわち、次の措置を講ずる必要があります。</a:t>
            </a:r>
            <a:endParaRPr lang="en-US" altLang="ja-JP" sz="1400" dirty="0">
              <a:latin typeface="ＭＳ ゴシック" panose="020B0609070205080204" pitchFamily="49" charset="-128"/>
              <a:ea typeface="ＭＳ ゴシック" panose="020B0609070205080204" pitchFamily="49" charset="-128"/>
            </a:endParaRPr>
          </a:p>
          <a:p>
            <a:pPr marL="1657350" lvl="3" indent="-285750">
              <a:spcBef>
                <a:spcPts val="600"/>
              </a:spcBef>
              <a:buFont typeface="Arial" panose="020B0604020202020204" pitchFamily="34" charset="0"/>
              <a:buChar char="•"/>
            </a:pPr>
            <a:r>
              <a:rPr lang="ja-JP" altLang="en-US" sz="1400" dirty="0">
                <a:latin typeface="ＭＳ ゴシック" panose="020B0609070205080204" pitchFamily="49" charset="-128"/>
                <a:ea typeface="ＭＳ ゴシック" panose="020B0609070205080204" pitchFamily="49" charset="-128"/>
              </a:rPr>
              <a:t>① 事故が発生した場合の対応、報告の方法等が記載された事故発生の防止のための</a:t>
            </a:r>
            <a:r>
              <a:rPr lang="ja-JP" altLang="en-US" sz="1400" b="1" dirty="0">
                <a:solidFill>
                  <a:srgbClr val="FF0000"/>
                </a:solidFill>
                <a:latin typeface="ＭＳ ゴシック" panose="020B0609070205080204" pitchFamily="49" charset="-128"/>
                <a:ea typeface="ＭＳ ゴシック" panose="020B0609070205080204" pitchFamily="49" charset="-128"/>
              </a:rPr>
              <a:t>指針を整備</a:t>
            </a:r>
            <a:r>
              <a:rPr lang="ja-JP" altLang="en-US" sz="1400" dirty="0">
                <a:latin typeface="ＭＳ ゴシック" panose="020B0609070205080204" pitchFamily="49" charset="-128"/>
                <a:ea typeface="ＭＳ ゴシック" panose="020B0609070205080204" pitchFamily="49" charset="-128"/>
              </a:rPr>
              <a:t>すること。</a:t>
            </a:r>
          </a:p>
          <a:p>
            <a:pPr marL="1657350" lvl="3" indent="-285750">
              <a:spcBef>
                <a:spcPts val="600"/>
              </a:spcBef>
              <a:buFont typeface="Arial" panose="020B0604020202020204" pitchFamily="34" charset="0"/>
              <a:buChar char="•"/>
            </a:pPr>
            <a:r>
              <a:rPr lang="ja-JP" altLang="en-US" sz="1400" dirty="0">
                <a:latin typeface="ＭＳ ゴシック" panose="020B0609070205080204" pitchFamily="49" charset="-128"/>
                <a:ea typeface="ＭＳ ゴシック" panose="020B0609070205080204" pitchFamily="49" charset="-128"/>
              </a:rPr>
              <a:t>② 事故が発生した場合は、事故の状況及び事故に際して採った</a:t>
            </a:r>
            <a:r>
              <a:rPr lang="ja-JP" altLang="en-US" sz="1400" b="1" dirty="0">
                <a:solidFill>
                  <a:srgbClr val="FF0000"/>
                </a:solidFill>
                <a:latin typeface="ＭＳ ゴシック" panose="020B0609070205080204" pitchFamily="49" charset="-128"/>
                <a:ea typeface="ＭＳ ゴシック" panose="020B0609070205080204" pitchFamily="49" charset="-128"/>
              </a:rPr>
              <a:t>処置について記録</a:t>
            </a:r>
            <a:r>
              <a:rPr lang="ja-JP" altLang="en-US" sz="1400" dirty="0">
                <a:latin typeface="ＭＳ ゴシック" panose="020B0609070205080204" pitchFamily="49" charset="-128"/>
                <a:ea typeface="ＭＳ ゴシック" panose="020B0609070205080204" pitchFamily="49" charset="-128"/>
              </a:rPr>
              <a:t>すること。</a:t>
            </a:r>
          </a:p>
          <a:p>
            <a:pPr marL="1657350" lvl="3" indent="-285750">
              <a:spcBef>
                <a:spcPts val="600"/>
              </a:spcBef>
              <a:buFont typeface="Arial" panose="020B0604020202020204" pitchFamily="34" charset="0"/>
              <a:buChar char="•"/>
            </a:pPr>
            <a:r>
              <a:rPr lang="ja-JP" altLang="en-US" sz="1400" dirty="0">
                <a:latin typeface="ＭＳ ゴシック" panose="020B0609070205080204" pitchFamily="49" charset="-128"/>
                <a:ea typeface="ＭＳ ゴシック" panose="020B0609070205080204" pitchFamily="49" charset="-128"/>
              </a:rPr>
              <a:t>③ 事故が発生した場合又はそれに至る危険性がある事態が生じた場合に、当該事実が報告され、その分析を通した</a:t>
            </a:r>
            <a:r>
              <a:rPr lang="ja-JP" altLang="en-US" sz="1400" b="1" dirty="0">
                <a:solidFill>
                  <a:srgbClr val="FF0000"/>
                </a:solidFill>
                <a:latin typeface="ＭＳ ゴシック" panose="020B0609070205080204" pitchFamily="49" charset="-128"/>
                <a:ea typeface="ＭＳ ゴシック" panose="020B0609070205080204" pitchFamily="49" charset="-128"/>
              </a:rPr>
              <a:t>再発防止策の検討を行う</a:t>
            </a:r>
            <a:r>
              <a:rPr lang="ja-JP" altLang="en-US" sz="1400" dirty="0">
                <a:latin typeface="ＭＳ ゴシック" panose="020B0609070205080204" pitchFamily="49" charset="-128"/>
                <a:ea typeface="ＭＳ ゴシック" panose="020B0609070205080204" pitchFamily="49" charset="-128"/>
              </a:rPr>
              <a:t>こと。</a:t>
            </a:r>
          </a:p>
          <a:p>
            <a:pPr marL="1657350" lvl="3" indent="-285750">
              <a:spcBef>
                <a:spcPts val="600"/>
              </a:spcBef>
              <a:buFont typeface="Arial" panose="020B0604020202020204" pitchFamily="34" charset="0"/>
              <a:buChar char="•"/>
            </a:pPr>
            <a:r>
              <a:rPr lang="ja-JP" altLang="en-US" sz="1400" dirty="0">
                <a:latin typeface="ＭＳ ゴシック" panose="020B0609070205080204" pitchFamily="49" charset="-128"/>
                <a:ea typeface="ＭＳ ゴシック" panose="020B0609070205080204" pitchFamily="49" charset="-128"/>
              </a:rPr>
              <a:t>④ 再発防止策について、職員に共有し、周知徹底を図る体制を整備し、</a:t>
            </a:r>
            <a:r>
              <a:rPr lang="ja-JP" altLang="en-US" sz="1400" b="1" dirty="0">
                <a:solidFill>
                  <a:srgbClr val="FF0000"/>
                </a:solidFill>
                <a:latin typeface="ＭＳ ゴシック" panose="020B0609070205080204" pitchFamily="49" charset="-128"/>
                <a:ea typeface="ＭＳ ゴシック" panose="020B0609070205080204" pitchFamily="49" charset="-128"/>
              </a:rPr>
              <a:t>再発防止策を共有</a:t>
            </a:r>
            <a:r>
              <a:rPr lang="ja-JP" altLang="en-US" sz="1400" dirty="0">
                <a:latin typeface="ＭＳ ゴシック" panose="020B0609070205080204" pitchFamily="49" charset="-128"/>
                <a:ea typeface="ＭＳ ゴシック" panose="020B0609070205080204" pitchFamily="49" charset="-128"/>
              </a:rPr>
              <a:t>すること。</a:t>
            </a:r>
          </a:p>
          <a:p>
            <a:pPr marL="1657350" lvl="3" indent="-285750">
              <a:spcBef>
                <a:spcPts val="600"/>
              </a:spcBef>
              <a:buFont typeface="Arial" panose="020B0604020202020204" pitchFamily="34" charset="0"/>
              <a:buChar char="•"/>
            </a:pPr>
            <a:r>
              <a:rPr lang="ja-JP" altLang="en-US" sz="1400" dirty="0">
                <a:latin typeface="ＭＳ ゴシック" panose="020B0609070205080204" pitchFamily="49" charset="-128"/>
                <a:ea typeface="ＭＳ ゴシック" panose="020B0609070205080204" pitchFamily="49" charset="-128"/>
              </a:rPr>
              <a:t>⑤ 事故発生の防止のための職員に対する</a:t>
            </a:r>
            <a:r>
              <a:rPr lang="ja-JP" altLang="en-US" sz="1400" b="1" dirty="0">
                <a:solidFill>
                  <a:srgbClr val="FF0000"/>
                </a:solidFill>
                <a:latin typeface="ＭＳ ゴシック" panose="020B0609070205080204" pitchFamily="49" charset="-128"/>
                <a:ea typeface="ＭＳ ゴシック" panose="020B0609070205080204" pitchFamily="49" charset="-128"/>
              </a:rPr>
              <a:t>研修を定期的に行う</a:t>
            </a:r>
            <a:r>
              <a:rPr lang="ja-JP" altLang="en-US" sz="1400" dirty="0">
                <a:latin typeface="ＭＳ ゴシック" panose="020B0609070205080204" pitchFamily="49" charset="-128"/>
                <a:ea typeface="ＭＳ ゴシック" panose="020B0609070205080204" pitchFamily="49" charset="-128"/>
              </a:rPr>
              <a:t>こと。</a:t>
            </a:r>
            <a:endParaRPr lang="en-US" altLang="ja-JP" sz="1400" dirty="0">
              <a:latin typeface="ＭＳ ゴシック" panose="020B0609070205080204" pitchFamily="49" charset="-128"/>
              <a:ea typeface="ＭＳ ゴシック" panose="020B0609070205080204" pitchFamily="49" charset="-128"/>
            </a:endParaRPr>
          </a:p>
          <a:p>
            <a:pPr marL="1657350" lvl="3" indent="-285750">
              <a:spcBef>
                <a:spcPts val="600"/>
              </a:spcBef>
              <a:buFont typeface="Arial" panose="020B0604020202020204" pitchFamily="34" charset="0"/>
              <a:buChar char="•"/>
            </a:pPr>
            <a:r>
              <a:rPr lang="ja-JP" altLang="en-US" sz="1400" dirty="0">
                <a:latin typeface="ＭＳ ゴシック" panose="020B0609070205080204" pitchFamily="49" charset="-128"/>
                <a:ea typeface="ＭＳ ゴシック" panose="020B0609070205080204" pitchFamily="49" charset="-128"/>
              </a:rPr>
              <a:t>⑥ ①～⑤を実施するための</a:t>
            </a:r>
            <a:r>
              <a:rPr lang="ja-JP" altLang="en-US" sz="1400" b="1" dirty="0">
                <a:solidFill>
                  <a:srgbClr val="FF0000"/>
                </a:solidFill>
                <a:latin typeface="ＭＳ ゴシック" panose="020B0609070205080204" pitchFamily="49" charset="-128"/>
                <a:ea typeface="ＭＳ ゴシック" panose="020B0609070205080204" pitchFamily="49" charset="-128"/>
              </a:rPr>
              <a:t>担当者を設置</a:t>
            </a:r>
            <a:r>
              <a:rPr lang="ja-JP" altLang="en-US" sz="1400" dirty="0">
                <a:latin typeface="ＭＳ ゴシック" panose="020B0609070205080204" pitchFamily="49" charset="-128"/>
                <a:ea typeface="ＭＳ ゴシック" panose="020B0609070205080204" pitchFamily="49" charset="-128"/>
              </a:rPr>
              <a:t>すること。</a:t>
            </a:r>
            <a:endParaRPr lang="en-US" altLang="ja-JP" sz="1400" dirty="0">
              <a:latin typeface="ＭＳ ゴシック" panose="020B0609070205080204" pitchFamily="49" charset="-128"/>
              <a:ea typeface="ＭＳ ゴシック" panose="020B0609070205080204" pitchFamily="49" charset="-128"/>
            </a:endParaRPr>
          </a:p>
        </p:txBody>
      </p:sp>
      <p:sp>
        <p:nvSpPr>
          <p:cNvPr id="6" name="角丸四角形 5"/>
          <p:cNvSpPr/>
          <p:nvPr/>
        </p:nvSpPr>
        <p:spPr>
          <a:xfrm>
            <a:off x="253388" y="3757865"/>
            <a:ext cx="11810082" cy="22903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3">
            <a:extLst>
              <a:ext uri="{FF2B5EF4-FFF2-40B4-BE49-F238E27FC236}">
                <a16:creationId xmlns:a16="http://schemas.microsoft.com/office/drawing/2014/main" id="{EA533258-6BE2-1CCA-E4DF-60158430473A}"/>
              </a:ext>
            </a:extLst>
          </p:cNvPr>
          <p:cNvSpPr txBox="1">
            <a:spLocks/>
          </p:cNvSpPr>
          <p:nvPr/>
        </p:nvSpPr>
        <p:spPr>
          <a:xfrm>
            <a:off x="10769138" y="642320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0893ADD-A6E3-4174-9E1A-B05F3D967BA3}" type="slidenum">
              <a:rPr kumimoji="1" lang="ja-JP" altLang="en-US" sz="4400" i="1" smtClean="0"/>
              <a:pPr/>
              <a:t>6</a:t>
            </a:fld>
            <a:endParaRPr kumimoji="1" lang="ja-JP" altLang="en-US" sz="4400" i="1" dirty="0"/>
          </a:p>
        </p:txBody>
      </p:sp>
    </p:spTree>
    <p:extLst>
      <p:ext uri="{BB962C8B-B14F-4D97-AF65-F5344CB8AC3E}">
        <p14:creationId xmlns:p14="http://schemas.microsoft.com/office/powerpoint/2010/main" val="872651241"/>
      </p:ext>
    </p:extLst>
  </p:cSld>
  <p:clrMapOvr>
    <a:masterClrMapping/>
  </p:clrMapOvr>
  <mc:AlternateContent xmlns:mc="http://schemas.openxmlformats.org/markup-compatibility/2006" xmlns:p14="http://schemas.microsoft.com/office/powerpoint/2010/main">
    <mc:Choice Requires="p14">
      <p:transition spd="slow" p14:dur="2000" advTm="73072"/>
    </mc:Choice>
    <mc:Fallback xmlns="">
      <p:transition spd="slow" advTm="7307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864765"/>
            <a:ext cx="9099933" cy="4832092"/>
          </a:xfrm>
          <a:prstGeom prst="rect">
            <a:avLst/>
          </a:prstGeom>
          <a:noFill/>
        </p:spPr>
        <p:txBody>
          <a:bodyPr wrap="square" rtlCol="0">
            <a:spAutoFit/>
          </a:bodyPr>
          <a:lstStyle/>
          <a:p>
            <a:pPr marL="285750" indent="-285750">
              <a:buFont typeface="Wingdings" panose="05000000000000000000" pitchFamily="2" charset="2"/>
              <a:buChar char="p"/>
            </a:pPr>
            <a:r>
              <a:rPr lang="ja-JP" altLang="en-US" sz="1400" dirty="0">
                <a:ln w="0"/>
                <a:solidFill>
                  <a:schemeClr val="accent1"/>
                </a:solidFill>
                <a:effectLst>
                  <a:outerShdw blurRad="38100" dist="25400" dir="5400000" algn="ctr" rotWithShape="0">
                    <a:srgbClr val="6E747A">
                      <a:alpha val="43000"/>
                    </a:srgbClr>
                  </a:outerShdw>
                </a:effectLst>
                <a:latin typeface="ＭＳ ゴシック" panose="020B0609070205080204" pitchFamily="49" charset="-128"/>
                <a:ea typeface="ＭＳ ゴシック" panose="020B0609070205080204" pitchFamily="49" charset="-128"/>
              </a:rPr>
              <a:t>　</a:t>
            </a:r>
            <a:r>
              <a:rPr lang="ja-JP" altLang="en-US" sz="1400" dirty="0">
                <a:ln w="0"/>
                <a:latin typeface="ＭＳ ゴシック" panose="020B0609070205080204" pitchFamily="49" charset="-128"/>
                <a:ea typeface="ＭＳ ゴシック" panose="020B0609070205080204" pitchFamily="49" charset="-128"/>
              </a:rPr>
              <a:t>有料老人ホーム事故報告要領２及び３において、次のように規定されています。</a:t>
            </a:r>
            <a:endParaRPr lang="en-US" altLang="ja-JP" sz="1400" dirty="0">
              <a:ln w="0"/>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p"/>
            </a:pPr>
            <a:endParaRPr lang="en-US" altLang="ja-JP" sz="1400" dirty="0">
              <a:ln w="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b="1" dirty="0">
                <a:latin typeface="ＭＳ ゴシック" panose="020B0609070205080204" pitchFamily="49" charset="-128"/>
                <a:ea typeface="ＭＳ ゴシック" panose="020B0609070205080204" pitchFamily="49" charset="-128"/>
              </a:rPr>
              <a:t>２　報告の範囲</a:t>
            </a:r>
            <a:endParaRPr kumimoji="1" lang="en-US" altLang="ja-JP" sz="1400" b="1" dirty="0">
              <a:latin typeface="ＭＳ ゴシック" panose="020B0609070205080204" pitchFamily="49" charset="-128"/>
              <a:ea typeface="ＭＳ ゴシック" panose="020B0609070205080204" pitchFamily="49" charset="-128"/>
            </a:endParaRPr>
          </a:p>
          <a:p>
            <a:r>
              <a:rPr kumimoji="1" lang="ja-JP" altLang="en-US" sz="1400" b="1" dirty="0">
                <a:latin typeface="ＭＳ ゴシック" panose="020B0609070205080204" pitchFamily="49" charset="-128"/>
                <a:ea typeface="ＭＳ ゴシック" panose="020B0609070205080204" pitchFamily="49" charset="-128"/>
              </a:rPr>
              <a:t>　　　有料老人ホームが県に報告すべき事故の範囲は、次のとおりとする。いずれも事業者の過失の有無に関わらず報告すること。</a:t>
            </a:r>
            <a:endParaRPr kumimoji="1" lang="en-US" altLang="ja-JP" sz="1400" b="1" dirty="0">
              <a:latin typeface="ＭＳ ゴシック" panose="020B0609070205080204" pitchFamily="49" charset="-128"/>
              <a:ea typeface="ＭＳ ゴシック" panose="020B0609070205080204" pitchFamily="49" charset="-128"/>
            </a:endParaRPr>
          </a:p>
          <a:p>
            <a:pPr lvl="1"/>
            <a:r>
              <a:rPr kumimoji="1" lang="ja-JP" altLang="en-US" sz="1400" b="1" dirty="0">
                <a:latin typeface="ＭＳ ゴシック" panose="020B0609070205080204" pitchFamily="49" charset="-128"/>
                <a:ea typeface="ＭＳ ゴシック" panose="020B0609070205080204" pitchFamily="49" charset="-128"/>
              </a:rPr>
              <a:t>　（</a:t>
            </a:r>
            <a:r>
              <a:rPr kumimoji="1" lang="en-US" altLang="ja-JP" sz="1400" b="1" dirty="0">
                <a:latin typeface="ＭＳ ゴシック" panose="020B0609070205080204" pitchFamily="49" charset="-128"/>
                <a:ea typeface="ＭＳ ゴシック" panose="020B0609070205080204" pitchFamily="49" charset="-128"/>
              </a:rPr>
              <a:t>1</a:t>
            </a:r>
            <a:r>
              <a:rPr kumimoji="1" lang="ja-JP" altLang="en-US" sz="1400" b="1" dirty="0">
                <a:latin typeface="ＭＳ ゴシック" panose="020B0609070205080204" pitchFamily="49" charset="-128"/>
                <a:ea typeface="ＭＳ ゴシック" panose="020B0609070205080204" pitchFamily="49" charset="-128"/>
              </a:rPr>
              <a:t>）入居者に必要な提供サービスを供与して発生したもの</a:t>
            </a:r>
            <a:endParaRPr kumimoji="1" lang="en-US" altLang="ja-JP" sz="1400" b="1" dirty="0">
              <a:latin typeface="ＭＳ ゴシック" panose="020B0609070205080204" pitchFamily="49" charset="-128"/>
              <a:ea typeface="ＭＳ ゴシック" panose="020B0609070205080204" pitchFamily="49" charset="-128"/>
            </a:endParaRPr>
          </a:p>
          <a:p>
            <a:pPr lvl="2"/>
            <a:r>
              <a:rPr kumimoji="1" lang="ja-JP" altLang="en-US" sz="1400" b="1" dirty="0">
                <a:latin typeface="ＭＳ ゴシック" panose="020B0609070205080204" pitchFamily="49" charset="-128"/>
                <a:ea typeface="ＭＳ ゴシック" panose="020B0609070205080204" pitchFamily="49" charset="-128"/>
              </a:rPr>
              <a:t>ア 入浴、排泄又は食事の介護　イ 食事の提供　ウ 洗濯、掃除等の家事の供与</a:t>
            </a:r>
            <a:endParaRPr kumimoji="1" lang="en-US" altLang="ja-JP" sz="1400" b="1" dirty="0">
              <a:latin typeface="ＭＳ ゴシック" panose="020B0609070205080204" pitchFamily="49" charset="-128"/>
              <a:ea typeface="ＭＳ ゴシック" panose="020B0609070205080204" pitchFamily="49" charset="-128"/>
            </a:endParaRPr>
          </a:p>
          <a:p>
            <a:pPr lvl="2"/>
            <a:r>
              <a:rPr kumimoji="1" lang="ja-JP" altLang="en-US" sz="1400" b="1" dirty="0">
                <a:latin typeface="ＭＳ ゴシック" panose="020B0609070205080204" pitchFamily="49" charset="-128"/>
                <a:ea typeface="ＭＳ ゴシック" panose="020B0609070205080204" pitchFamily="49" charset="-128"/>
              </a:rPr>
              <a:t>エ 健康管理の供与　オ 安否確認又は状況把握サービス　カ 生活相談サービス</a:t>
            </a:r>
            <a:endParaRPr kumimoji="1" lang="en-US" altLang="ja-JP" sz="1400" b="1" dirty="0">
              <a:latin typeface="ＭＳ ゴシック" panose="020B0609070205080204" pitchFamily="49" charset="-128"/>
              <a:ea typeface="ＭＳ ゴシック" panose="020B0609070205080204" pitchFamily="49" charset="-128"/>
            </a:endParaRPr>
          </a:p>
          <a:p>
            <a:pPr lvl="1"/>
            <a:r>
              <a:rPr kumimoji="1" lang="ja-JP" altLang="en-US" sz="1400" b="1" dirty="0">
                <a:latin typeface="ＭＳ ゴシック" panose="020B0609070205080204" pitchFamily="49" charset="-128"/>
                <a:ea typeface="ＭＳ ゴシック" panose="020B0609070205080204" pitchFamily="49" charset="-128"/>
              </a:rPr>
              <a:t>　（</a:t>
            </a:r>
            <a:r>
              <a:rPr kumimoji="1" lang="en-US" altLang="ja-JP" sz="1400" b="1" dirty="0">
                <a:latin typeface="ＭＳ ゴシック" panose="020B0609070205080204" pitchFamily="49" charset="-128"/>
                <a:ea typeface="ＭＳ ゴシック" panose="020B0609070205080204" pitchFamily="49" charset="-128"/>
              </a:rPr>
              <a:t>2</a:t>
            </a:r>
            <a:r>
              <a:rPr kumimoji="1" lang="ja-JP" altLang="en-US" sz="1400" b="1" dirty="0">
                <a:latin typeface="ＭＳ ゴシック" panose="020B0609070205080204" pitchFamily="49" charset="-128"/>
                <a:ea typeface="ＭＳ ゴシック" panose="020B0609070205080204" pitchFamily="49" charset="-128"/>
              </a:rPr>
              <a:t>）有料老人ホーム内で発生したもの（介護保険サービス提供時を除く）</a:t>
            </a:r>
            <a:endParaRPr kumimoji="1" lang="en-US" altLang="ja-JP" sz="1400" b="1" dirty="0">
              <a:latin typeface="ＭＳ ゴシック" panose="020B0609070205080204" pitchFamily="49" charset="-128"/>
              <a:ea typeface="ＭＳ ゴシック" panose="020B0609070205080204" pitchFamily="49" charset="-128"/>
            </a:endParaRPr>
          </a:p>
          <a:p>
            <a:pPr lvl="1"/>
            <a:r>
              <a:rPr kumimoji="1" lang="ja-JP" altLang="en-US" sz="1400" b="1" dirty="0">
                <a:latin typeface="ＭＳ ゴシック" panose="020B0609070205080204" pitchFamily="49" charset="-128"/>
                <a:ea typeface="ＭＳ ゴシック" panose="020B0609070205080204" pitchFamily="49" charset="-128"/>
              </a:rPr>
              <a:t>　（</a:t>
            </a:r>
            <a:r>
              <a:rPr kumimoji="1" lang="en-US" altLang="ja-JP" sz="1400" b="1" dirty="0">
                <a:latin typeface="ＭＳ ゴシック" panose="020B0609070205080204" pitchFamily="49" charset="-128"/>
                <a:ea typeface="ＭＳ ゴシック" panose="020B0609070205080204" pitchFamily="49" charset="-128"/>
              </a:rPr>
              <a:t>3</a:t>
            </a:r>
            <a:r>
              <a:rPr kumimoji="1" lang="ja-JP" altLang="en-US" sz="1400" b="1" dirty="0">
                <a:latin typeface="ＭＳ ゴシック" panose="020B0609070205080204" pitchFamily="49" charset="-128"/>
                <a:ea typeface="ＭＳ ゴシック" panose="020B0609070205080204" pitchFamily="49" charset="-128"/>
              </a:rPr>
              <a:t>）有料老人ホームの行事中に発生したもの</a:t>
            </a:r>
            <a:endParaRPr kumimoji="1" lang="en-US" altLang="ja-JP" sz="1400" b="1" dirty="0">
              <a:latin typeface="ＭＳ ゴシック" panose="020B0609070205080204" pitchFamily="49" charset="-128"/>
              <a:ea typeface="ＭＳ ゴシック" panose="020B0609070205080204" pitchFamily="49" charset="-128"/>
            </a:endParaRPr>
          </a:p>
          <a:p>
            <a:pPr lvl="1"/>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３　報告すべき事故の種類</a:t>
            </a:r>
            <a:endParaRPr kumimoji="1" lang="en-US" altLang="ja-JP" sz="1400" dirty="0">
              <a:latin typeface="ＭＳ ゴシック" panose="020B0609070205080204" pitchFamily="49" charset="-128"/>
              <a:ea typeface="ＭＳ ゴシック" panose="020B0609070205080204" pitchFamily="49" charset="-128"/>
            </a:endParaRPr>
          </a:p>
          <a:p>
            <a:pPr lvl="1"/>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1</a:t>
            </a:r>
            <a:r>
              <a:rPr kumimoji="1" lang="ja-JP" altLang="en-US" sz="1400" dirty="0">
                <a:latin typeface="ＭＳ ゴシック" panose="020B0609070205080204" pitchFamily="49" charset="-128"/>
                <a:ea typeface="ＭＳ ゴシック" panose="020B0609070205080204" pitchFamily="49" charset="-128"/>
              </a:rPr>
              <a:t>）報告すべき事故の種別は、次の内容とする。</a:t>
            </a:r>
            <a:endParaRPr kumimoji="1" lang="en-US" altLang="ja-JP" sz="1400" dirty="0">
              <a:latin typeface="ＭＳ ゴシック" panose="020B0609070205080204" pitchFamily="49" charset="-128"/>
              <a:ea typeface="ＭＳ ゴシック" panose="020B0609070205080204" pitchFamily="49" charset="-128"/>
            </a:endParaRPr>
          </a:p>
          <a:p>
            <a:pPr lvl="1"/>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400" b="1" dirty="0">
                <a:latin typeface="ＭＳ ゴシック" panose="020B0609070205080204" pitchFamily="49" charset="-128"/>
                <a:ea typeface="ＭＳ ゴシック" panose="020B0609070205080204" pitchFamily="49" charset="-128"/>
              </a:rPr>
              <a:t>転倒、転落、接触、異食、誤嚥、誤薬、食中毒、感染症</a:t>
            </a:r>
            <a:r>
              <a:rPr kumimoji="1" lang="en-US" altLang="ja-JP" sz="1400" b="1" dirty="0">
                <a:latin typeface="ＭＳ ゴシック" panose="020B0609070205080204" pitchFamily="49" charset="-128"/>
                <a:ea typeface="ＭＳ ゴシック" panose="020B0609070205080204" pitchFamily="49" charset="-128"/>
              </a:rPr>
              <a:t>(</a:t>
            </a:r>
            <a:r>
              <a:rPr kumimoji="1" lang="ja-JP" altLang="en-US" sz="1400" b="1" dirty="0">
                <a:latin typeface="ＭＳ ゴシック" panose="020B0609070205080204" pitchFamily="49" charset="-128"/>
                <a:ea typeface="ＭＳ ゴシック" panose="020B0609070205080204" pitchFamily="49" charset="-128"/>
              </a:rPr>
              <a:t>インフルエンザ等</a:t>
            </a:r>
            <a:r>
              <a:rPr kumimoji="1" lang="en-US" altLang="ja-JP" sz="1400" b="1" dirty="0">
                <a:latin typeface="ＭＳ ゴシック" panose="020B0609070205080204" pitchFamily="49" charset="-128"/>
                <a:ea typeface="ＭＳ ゴシック" panose="020B0609070205080204" pitchFamily="49" charset="-128"/>
              </a:rPr>
              <a:t>)</a:t>
            </a:r>
            <a:r>
              <a:rPr kumimoji="1" lang="ja-JP" altLang="en-US" sz="1400" b="1" dirty="0">
                <a:latin typeface="ＭＳ ゴシック" panose="020B0609070205080204" pitchFamily="49" charset="-128"/>
                <a:ea typeface="ＭＳ ゴシック" panose="020B0609070205080204" pitchFamily="49" charset="-128"/>
              </a:rPr>
              <a:t>、交通事故、徘徊、</a:t>
            </a:r>
            <a:endParaRPr kumimoji="1" lang="en-US" altLang="ja-JP" sz="1400" b="1" dirty="0">
              <a:latin typeface="ＭＳ ゴシック" panose="020B0609070205080204" pitchFamily="49" charset="-128"/>
              <a:ea typeface="ＭＳ ゴシック" panose="020B0609070205080204" pitchFamily="49" charset="-128"/>
            </a:endParaRPr>
          </a:p>
          <a:p>
            <a:pPr lvl="1"/>
            <a:r>
              <a:rPr kumimoji="1" lang="ja-JP" altLang="en-US" sz="1400" b="1" dirty="0">
                <a:latin typeface="ＭＳ ゴシック" panose="020B0609070205080204" pitchFamily="49" charset="-128"/>
                <a:ea typeface="ＭＳ ゴシック" panose="020B0609070205080204" pitchFamily="49" charset="-128"/>
              </a:rPr>
              <a:t>　　　自傷・他害行為、職員の違法行為・不祥事、その他</a:t>
            </a:r>
            <a:endParaRPr kumimoji="1" lang="en-US" altLang="ja-JP" sz="1400" b="1" dirty="0">
              <a:latin typeface="ＭＳ ゴシック" panose="020B0609070205080204" pitchFamily="49" charset="-128"/>
              <a:ea typeface="ＭＳ ゴシック" panose="020B0609070205080204" pitchFamily="49" charset="-128"/>
            </a:endParaRPr>
          </a:p>
          <a:p>
            <a:pPr lvl="1"/>
            <a:endParaRPr kumimoji="1" lang="en-US" altLang="ja-JP" sz="1400" dirty="0">
              <a:latin typeface="ＭＳ ゴシック" panose="020B0609070205080204" pitchFamily="49" charset="-128"/>
              <a:ea typeface="ＭＳ ゴシック" panose="020B0609070205080204" pitchFamily="49" charset="-128"/>
            </a:endParaRPr>
          </a:p>
          <a:p>
            <a:pPr lvl="1"/>
            <a:r>
              <a:rPr kumimoji="1" lang="ja-JP" altLang="en-US" sz="1400" dirty="0">
                <a:latin typeface="ＭＳ ゴシック" panose="020B0609070205080204" pitchFamily="49" charset="-128"/>
                <a:ea typeface="ＭＳ ゴシック" panose="020B0609070205080204" pitchFamily="49" charset="-128"/>
              </a:rPr>
              <a:t>～略～</a:t>
            </a:r>
            <a:endParaRPr kumimoji="1" lang="en-US" altLang="ja-JP" sz="1400" dirty="0">
              <a:latin typeface="ＭＳ ゴシック" panose="020B0609070205080204" pitchFamily="49" charset="-128"/>
              <a:ea typeface="ＭＳ ゴシック" panose="020B0609070205080204" pitchFamily="49" charset="-128"/>
            </a:endParaRPr>
          </a:p>
          <a:p>
            <a:pPr lvl="1"/>
            <a:endParaRPr kumimoji="1" lang="en-US" altLang="ja-JP" sz="1400" dirty="0">
              <a:latin typeface="ＭＳ ゴシック" panose="020B0609070205080204" pitchFamily="49" charset="-128"/>
              <a:ea typeface="ＭＳ ゴシック" panose="020B0609070205080204" pitchFamily="49" charset="-128"/>
            </a:endParaRPr>
          </a:p>
          <a:p>
            <a:pPr lvl="1"/>
            <a:r>
              <a:rPr kumimoji="1" lang="ja-JP" altLang="en-US" sz="1400" dirty="0">
                <a:latin typeface="ＭＳ ゴシック" panose="020B0609070205080204" pitchFamily="49" charset="-128"/>
                <a:ea typeface="ＭＳ ゴシック" panose="020B0609070205080204" pitchFamily="49" charset="-128"/>
              </a:rPr>
              <a:t>　（</a:t>
            </a:r>
            <a:r>
              <a:rPr kumimoji="1" lang="en-US" altLang="ja-JP" sz="1400" dirty="0">
                <a:latin typeface="ＭＳ ゴシック" panose="020B0609070205080204" pitchFamily="49" charset="-128"/>
                <a:ea typeface="ＭＳ ゴシック" panose="020B0609070205080204" pitchFamily="49" charset="-128"/>
              </a:rPr>
              <a:t>2</a:t>
            </a:r>
            <a:r>
              <a:rPr kumimoji="1" lang="ja-JP" altLang="en-US" sz="1400" dirty="0">
                <a:latin typeface="ＭＳ ゴシック" panose="020B0609070205080204" pitchFamily="49" charset="-128"/>
                <a:ea typeface="ＭＳ ゴシック" panose="020B0609070205080204" pitchFamily="49" charset="-128"/>
              </a:rPr>
              <a:t>）報告すべき事故の結果における留意点</a:t>
            </a:r>
            <a:endParaRPr kumimoji="1" lang="en-US" altLang="ja-JP" sz="1400" dirty="0">
              <a:latin typeface="ＭＳ ゴシック" panose="020B0609070205080204" pitchFamily="49" charset="-128"/>
              <a:ea typeface="ＭＳ ゴシック" panose="020B0609070205080204" pitchFamily="49" charset="-128"/>
            </a:endParaRPr>
          </a:p>
          <a:p>
            <a:pPr lvl="2"/>
            <a:r>
              <a:rPr kumimoji="1" lang="ja-JP" altLang="en-US" sz="1400" dirty="0">
                <a:latin typeface="ＭＳ ゴシック" panose="020B0609070205080204" pitchFamily="49" charset="-128"/>
                <a:ea typeface="ＭＳ ゴシック" panose="020B0609070205080204" pitchFamily="49" charset="-128"/>
              </a:rPr>
              <a:t>ア 死亡については、死亡診断書で、老衰、病死等の主に加齢を原因とするもの以外の死因が記載されたものを報告すること。</a:t>
            </a:r>
            <a:endParaRPr kumimoji="1" lang="en-US" altLang="ja-JP" sz="1400" dirty="0">
              <a:latin typeface="ＭＳ ゴシック" panose="020B0609070205080204" pitchFamily="49" charset="-128"/>
              <a:ea typeface="ＭＳ ゴシック" panose="020B0609070205080204" pitchFamily="49" charset="-128"/>
            </a:endParaRPr>
          </a:p>
          <a:p>
            <a:pPr lvl="2"/>
            <a:r>
              <a:rPr kumimoji="1" lang="ja-JP" altLang="en-US" sz="1400" b="1" dirty="0">
                <a:solidFill>
                  <a:srgbClr val="FF0000"/>
                </a:solidFill>
                <a:latin typeface="ＭＳ ゴシック" panose="020B0609070205080204" pitchFamily="49" charset="-128"/>
                <a:ea typeface="ＭＳ ゴシック" panose="020B0609070205080204" pitchFamily="49" charset="-128"/>
              </a:rPr>
              <a:t>イ けが等については、入院、定期通院を要する状態にあること。</a:t>
            </a:r>
            <a:endParaRPr kumimoji="1" lang="en-US" altLang="ja-JP" sz="1400" b="1" dirty="0">
              <a:solidFill>
                <a:srgbClr val="FF0000"/>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0" y="276447"/>
            <a:ext cx="12192000" cy="523220"/>
          </a:xfrm>
          <a:prstGeom prst="rect">
            <a:avLst/>
          </a:prstGeom>
          <a:noFill/>
        </p:spPr>
        <p:txBody>
          <a:bodyPr wrap="square" rtlCol="0">
            <a:spAutoFit/>
          </a:bodyPr>
          <a:lstStyle/>
          <a:p>
            <a:r>
              <a:rPr lang="en-US" altLang="ja-JP" sz="2800" dirty="0"/>
              <a:t>3</a:t>
            </a:r>
            <a:r>
              <a:rPr lang="ja-JP" altLang="en-US" sz="2800" dirty="0" err="1"/>
              <a:t>．</a:t>
            </a:r>
            <a:r>
              <a:rPr lang="ja-JP" altLang="en-US" sz="2800" dirty="0">
                <a:latin typeface="ＭＳ ゴシック" panose="020B0609070205080204" pitchFamily="49" charset="-128"/>
                <a:ea typeface="ＭＳ ゴシック" panose="020B0609070205080204" pitchFamily="49" charset="-128"/>
              </a:rPr>
              <a:t>沖縄県有料老人ホーム事故報告要領　条文抜粋</a:t>
            </a:r>
            <a:endParaRPr lang="en-US" altLang="ja-JP" sz="2800"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0" y="1309357"/>
            <a:ext cx="8989764" cy="18067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0" y="3233893"/>
            <a:ext cx="8989763" cy="9055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1016" y="4700151"/>
            <a:ext cx="8978747" cy="99670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9551844" y="2735797"/>
            <a:ext cx="2585292" cy="342263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ln w="0"/>
                <a:solidFill>
                  <a:schemeClr val="tx1"/>
                </a:solidFill>
                <a:effectLst>
                  <a:outerShdw blurRad="38100" dist="19050" dir="2700000" algn="tl" rotWithShape="0">
                    <a:schemeClr val="dk1">
                      <a:alpha val="40000"/>
                    </a:schemeClr>
                  </a:outerShdw>
                </a:effectLst>
              </a:rPr>
              <a:t>３</a:t>
            </a:r>
            <a:r>
              <a:rPr kumimoji="1" lang="en-US" altLang="ja-JP" dirty="0">
                <a:ln w="0"/>
                <a:solidFill>
                  <a:schemeClr val="tx1"/>
                </a:solidFill>
                <a:effectLst>
                  <a:outerShdw blurRad="38100" dist="19050" dir="2700000" algn="tl" rotWithShape="0">
                    <a:schemeClr val="dk1">
                      <a:alpha val="40000"/>
                    </a:schemeClr>
                  </a:outerShdw>
                </a:effectLst>
              </a:rPr>
              <a:t>(</a:t>
            </a:r>
            <a:r>
              <a:rPr kumimoji="1" lang="ja-JP" altLang="en-US" dirty="0">
                <a:ln w="0"/>
                <a:solidFill>
                  <a:schemeClr val="tx1"/>
                </a:solidFill>
                <a:effectLst>
                  <a:outerShdw blurRad="38100" dist="19050" dir="2700000" algn="tl" rotWithShape="0">
                    <a:schemeClr val="dk1">
                      <a:alpha val="40000"/>
                    </a:schemeClr>
                  </a:outerShdw>
                </a:effectLst>
              </a:rPr>
              <a:t>１</a:t>
            </a:r>
            <a:r>
              <a:rPr kumimoji="1" lang="en-US" altLang="ja-JP" dirty="0">
                <a:ln w="0"/>
                <a:solidFill>
                  <a:schemeClr val="tx1"/>
                </a:solidFill>
                <a:effectLst>
                  <a:outerShdw blurRad="38100" dist="19050" dir="2700000" algn="tl" rotWithShape="0">
                    <a:schemeClr val="dk1">
                      <a:alpha val="40000"/>
                    </a:schemeClr>
                  </a:outerShdw>
                </a:effectLst>
              </a:rPr>
              <a:t>)</a:t>
            </a:r>
            <a:r>
              <a:rPr kumimoji="1" lang="ja-JP" altLang="en-US" dirty="0">
                <a:ln w="0"/>
                <a:solidFill>
                  <a:schemeClr val="tx1"/>
                </a:solidFill>
                <a:effectLst>
                  <a:outerShdw blurRad="38100" dist="19050" dir="2700000" algn="tl" rotWithShape="0">
                    <a:schemeClr val="dk1">
                      <a:alpha val="40000"/>
                    </a:schemeClr>
                  </a:outerShdw>
                </a:effectLst>
              </a:rPr>
              <a:t>の報告すべき事故の種別に該当するものは、県への報告が必要となりますが、</a:t>
            </a:r>
            <a:r>
              <a:rPr kumimoji="1" lang="ja-JP" altLang="en-US" dirty="0">
                <a:ln w="0"/>
                <a:solidFill>
                  <a:srgbClr val="FF0000"/>
                </a:solidFill>
                <a:effectLst>
                  <a:outerShdw blurRad="38100" dist="19050" dir="2700000" algn="tl" rotWithShape="0">
                    <a:schemeClr val="dk1">
                      <a:alpha val="40000"/>
                    </a:schemeClr>
                  </a:outerShdw>
                </a:effectLst>
              </a:rPr>
              <a:t>けが等については入院、通院を必要とする場合</a:t>
            </a:r>
            <a:r>
              <a:rPr kumimoji="1" lang="ja-JP" altLang="en-US" dirty="0">
                <a:ln w="0"/>
                <a:solidFill>
                  <a:schemeClr val="tx1"/>
                </a:solidFill>
                <a:effectLst>
                  <a:outerShdw blurRad="38100" dist="19050" dir="2700000" algn="tl" rotWithShape="0">
                    <a:schemeClr val="dk1">
                      <a:alpha val="40000"/>
                    </a:schemeClr>
                  </a:outerShdw>
                </a:effectLst>
              </a:rPr>
              <a:t>に報告ください。</a:t>
            </a:r>
            <a:endParaRPr kumimoji="1" lang="en-US" altLang="ja-JP" dirty="0">
              <a:ln w="0"/>
              <a:solidFill>
                <a:schemeClr val="tx1"/>
              </a:solidFill>
              <a:effectLst>
                <a:outerShdw blurRad="38100" dist="19050" dir="2700000" algn="tl" rotWithShape="0">
                  <a:schemeClr val="dk1">
                    <a:alpha val="40000"/>
                  </a:schemeClr>
                </a:outerShdw>
              </a:effectLst>
            </a:endParaRPr>
          </a:p>
          <a:p>
            <a:r>
              <a:rPr kumimoji="1" lang="ja-JP" altLang="en-US" dirty="0">
                <a:ln w="0"/>
                <a:solidFill>
                  <a:srgbClr val="FF0000"/>
                </a:solidFill>
                <a:effectLst>
                  <a:outerShdw blurRad="38100" dist="19050" dir="2700000" algn="tl" rotWithShape="0">
                    <a:schemeClr val="dk1">
                      <a:alpha val="40000"/>
                    </a:schemeClr>
                  </a:outerShdw>
                </a:effectLst>
              </a:rPr>
              <a:t>軽度な事故の報告は不要ですが、施設において記録を残してください。</a:t>
            </a:r>
          </a:p>
        </p:txBody>
      </p:sp>
      <p:sp>
        <p:nvSpPr>
          <p:cNvPr id="13" name="右矢印 12"/>
          <p:cNvSpPr/>
          <p:nvPr/>
        </p:nvSpPr>
        <p:spPr>
          <a:xfrm>
            <a:off x="9000779" y="5109414"/>
            <a:ext cx="575056" cy="53982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右矢印 12">
            <a:extLst>
              <a:ext uri="{FF2B5EF4-FFF2-40B4-BE49-F238E27FC236}">
                <a16:creationId xmlns:a16="http://schemas.microsoft.com/office/drawing/2014/main" id="{CF5E6A74-1F16-83E6-5E1C-59AE12C87B01}"/>
              </a:ext>
            </a:extLst>
          </p:cNvPr>
          <p:cNvSpPr/>
          <p:nvPr/>
        </p:nvSpPr>
        <p:spPr>
          <a:xfrm>
            <a:off x="9000779" y="3461812"/>
            <a:ext cx="575056" cy="53982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3">
            <a:extLst>
              <a:ext uri="{FF2B5EF4-FFF2-40B4-BE49-F238E27FC236}">
                <a16:creationId xmlns:a16="http://schemas.microsoft.com/office/drawing/2014/main" id="{7983E06E-BC41-3CD0-FE34-00ADFE25DCD7}"/>
              </a:ext>
            </a:extLst>
          </p:cNvPr>
          <p:cNvSpPr txBox="1">
            <a:spLocks/>
          </p:cNvSpPr>
          <p:nvPr/>
        </p:nvSpPr>
        <p:spPr>
          <a:xfrm>
            <a:off x="10769138" y="642320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0893ADD-A6E3-4174-9E1A-B05F3D967BA3}" type="slidenum">
              <a:rPr kumimoji="1" lang="ja-JP" altLang="en-US" sz="4400" i="1" smtClean="0"/>
              <a:pPr/>
              <a:t>7</a:t>
            </a:fld>
            <a:endParaRPr kumimoji="1" lang="ja-JP" altLang="en-US" sz="4400" i="1" dirty="0"/>
          </a:p>
        </p:txBody>
      </p:sp>
    </p:spTree>
    <p:extLst>
      <p:ext uri="{BB962C8B-B14F-4D97-AF65-F5344CB8AC3E}">
        <p14:creationId xmlns:p14="http://schemas.microsoft.com/office/powerpoint/2010/main" val="1792431206"/>
      </p:ext>
    </p:extLst>
  </p:cSld>
  <p:clrMapOvr>
    <a:masterClrMapping/>
  </p:clrMapOvr>
  <mc:AlternateContent xmlns:mc="http://schemas.openxmlformats.org/markup-compatibility/2006" xmlns:p14="http://schemas.microsoft.com/office/powerpoint/2010/main">
    <mc:Choice Requires="p14">
      <p:transition spd="slow" p14:dur="2000" advTm="127032"/>
    </mc:Choice>
    <mc:Fallback xmlns="">
      <p:transition spd="slow" advTm="12703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0" y="979488"/>
            <a:ext cx="12192000" cy="5878512"/>
          </a:xfrm>
        </p:spPr>
        <p:txBody>
          <a:bodyPr>
            <a:normAutofit/>
          </a:bodyPr>
          <a:lstStyle/>
          <a:p>
            <a:pPr lvl="1">
              <a:buFont typeface="Wingdings" panose="05000000000000000000" pitchFamily="2" charset="2"/>
              <a:buChar char="p"/>
            </a:pPr>
            <a:r>
              <a:rPr lang="ja-JP" altLang="en-US" sz="2000" dirty="0"/>
              <a:t>　</a:t>
            </a:r>
            <a:r>
              <a:rPr lang="ja-JP" altLang="en-US" dirty="0"/>
              <a:t>事故が発生した場合は、事故対応後及び再発防止策の検討・共有後、概ね</a:t>
            </a:r>
            <a:r>
              <a:rPr lang="en-US" altLang="ja-JP" b="1" u="sng" dirty="0">
                <a:solidFill>
                  <a:srgbClr val="FF0000"/>
                </a:solidFill>
              </a:rPr>
              <a:t>1</a:t>
            </a:r>
            <a:r>
              <a:rPr lang="ja-JP" altLang="en-US" b="1" u="sng" dirty="0">
                <a:solidFill>
                  <a:srgbClr val="FF0000"/>
                </a:solidFill>
              </a:rPr>
              <a:t>週間以内</a:t>
            </a:r>
            <a:r>
              <a:rPr lang="ja-JP" altLang="en-US" dirty="0"/>
              <a:t>に沖縄県にご報告頂くよう、お願いいたします。</a:t>
            </a:r>
            <a:endParaRPr lang="en-US" altLang="ja-JP" dirty="0"/>
          </a:p>
          <a:p>
            <a:pPr lvl="2"/>
            <a:r>
              <a:rPr lang="ja-JP" altLang="en-US" dirty="0"/>
              <a:t>事故報告書の作成により、改めて原因を分析することができ、再発防止に繋がります。</a:t>
            </a:r>
            <a:endParaRPr lang="en-US" altLang="ja-JP" dirty="0"/>
          </a:p>
          <a:p>
            <a:pPr lvl="2"/>
            <a:r>
              <a:rPr lang="ja-JP" altLang="en-US" dirty="0"/>
              <a:t>また、事故内容によっては訴訟へと発展する可能性もあります。たとえ事故対応を適切に行っていたとしても、その証拠がなければ管理能力が十分だったと証明できません。</a:t>
            </a:r>
            <a:endParaRPr lang="en-US" altLang="ja-JP" dirty="0"/>
          </a:p>
          <a:p>
            <a:pPr lvl="2"/>
            <a:r>
              <a:rPr lang="ja-JP" altLang="en-US" dirty="0"/>
              <a:t>トラブルを回避するためにも、事故が発生したら、事故報告書を細かく正確に記載し、</a:t>
            </a:r>
            <a:r>
              <a:rPr lang="en-US" altLang="ja-JP" dirty="0"/>
              <a:t>1</a:t>
            </a:r>
            <a:r>
              <a:rPr lang="ja-JP" altLang="en-US" dirty="0"/>
              <a:t>週間以内にご提出をお願いします。</a:t>
            </a:r>
            <a:endParaRPr lang="en-US" altLang="ja-JP" dirty="0"/>
          </a:p>
          <a:p>
            <a:pPr lvl="2"/>
            <a:endParaRPr lang="en-US" altLang="ja-JP" dirty="0"/>
          </a:p>
          <a:p>
            <a:pPr lvl="1">
              <a:buFont typeface="Wingdings" panose="05000000000000000000" pitchFamily="2" charset="2"/>
              <a:buChar char="p"/>
            </a:pPr>
            <a:r>
              <a:rPr lang="ja-JP" altLang="en-US" dirty="0"/>
              <a:t>　長期入院となる場合は、入院前に先に事故報告をご提出頂くようお願いします。</a:t>
            </a:r>
            <a:br>
              <a:rPr lang="en-US" altLang="ja-JP" dirty="0"/>
            </a:br>
            <a:endParaRPr lang="en-US" altLang="ja-JP" dirty="0"/>
          </a:p>
          <a:p>
            <a:pPr lvl="1">
              <a:buFont typeface="Wingdings" panose="05000000000000000000" pitchFamily="2" charset="2"/>
              <a:buChar char="p"/>
            </a:pPr>
            <a:r>
              <a:rPr lang="ja-JP" altLang="en-US" dirty="0"/>
              <a:t>　報告の際には、県の</a:t>
            </a:r>
            <a:r>
              <a:rPr lang="en-US" altLang="ja-JP" dirty="0"/>
              <a:t>HP</a:t>
            </a:r>
            <a:r>
              <a:rPr lang="ja-JP" altLang="en-US" dirty="0"/>
              <a:t>にある「沖縄県有料老人ホーム事故報告書」を参考に事故内容等を記載頂き、報告書の提出をお願いいたします。</a:t>
            </a:r>
            <a:r>
              <a:rPr lang="ja-JP" altLang="en-US" b="1" dirty="0">
                <a:solidFill>
                  <a:srgbClr val="FF0000"/>
                </a:solidFill>
              </a:rPr>
              <a:t>提出方法は、</a:t>
            </a:r>
            <a:r>
              <a:rPr lang="ja-JP" altLang="en-US" b="1" u="sng" dirty="0">
                <a:solidFill>
                  <a:srgbClr val="FF0000"/>
                </a:solidFill>
              </a:rPr>
              <a:t>電子申請</a:t>
            </a:r>
            <a:r>
              <a:rPr lang="ja-JP" altLang="en-US" b="1" dirty="0">
                <a:solidFill>
                  <a:srgbClr val="FF0000"/>
                </a:solidFill>
              </a:rPr>
              <a:t>にてお願いします。</a:t>
            </a:r>
            <a:r>
              <a:rPr lang="ja-JP" altLang="en-US" dirty="0"/>
              <a:t> メール、郵送、</a:t>
            </a:r>
            <a:r>
              <a:rPr lang="en-US" altLang="ja-JP" dirty="0"/>
              <a:t>FAX</a:t>
            </a:r>
            <a:r>
              <a:rPr lang="ja-JP" altLang="en-US" dirty="0"/>
              <a:t>も可。</a:t>
            </a:r>
            <a:endParaRPr lang="en-US" altLang="ja-JP" dirty="0"/>
          </a:p>
          <a:p>
            <a:pPr lvl="2">
              <a:buFont typeface="Arial" panose="020B0604020202020204" pitchFamily="34" charset="0"/>
              <a:buChar char="•"/>
            </a:pPr>
            <a:r>
              <a:rPr lang="ja-JP" altLang="en-US" dirty="0"/>
              <a:t>　従来の</a:t>
            </a:r>
            <a:r>
              <a:rPr lang="en-US" altLang="ja-JP" dirty="0"/>
              <a:t>EXCEL</a:t>
            </a:r>
            <a:r>
              <a:rPr lang="ja-JP" altLang="en-US" dirty="0"/>
              <a:t>様式を電子申請で添付して報告する場合</a:t>
            </a:r>
            <a:br>
              <a:rPr lang="en-US" altLang="ja-JP" dirty="0"/>
            </a:br>
            <a:r>
              <a:rPr lang="en-US" altLang="ja-JP" dirty="0">
                <a:hlinkClick r:id="rId2"/>
              </a:rPr>
              <a:t>https://s-kantan.jp/pref-okinawa-u/offer/offerList_detail.action?tempSeq=2237</a:t>
            </a:r>
            <a:endParaRPr lang="en-US" altLang="ja-JP" dirty="0"/>
          </a:p>
          <a:p>
            <a:pPr lvl="2">
              <a:buFont typeface="Arial" panose="020B0604020202020204" pitchFamily="34" charset="0"/>
              <a:buChar char="•"/>
            </a:pPr>
            <a:r>
              <a:rPr lang="ja-JP" altLang="en-US" dirty="0"/>
              <a:t>　すべての項目を電子申請で入力して報告する場合</a:t>
            </a:r>
            <a:br>
              <a:rPr lang="en-US" altLang="ja-JP" dirty="0"/>
            </a:br>
            <a:r>
              <a:rPr lang="en-US" altLang="ja-JP" dirty="0">
                <a:hlinkClick r:id="rId3"/>
              </a:rPr>
              <a:t>https://s-kantan.jp/pref-okinawa-u/offer/offerList_detail.action?tempSeq=2236</a:t>
            </a:r>
            <a:endParaRPr lang="en-US" altLang="ja-JP" dirty="0"/>
          </a:p>
          <a:p>
            <a:pPr marL="201168" lvl="1" indent="0">
              <a:buNone/>
            </a:pPr>
            <a:endParaRPr lang="en-US" altLang="ja-JP" sz="900" dirty="0"/>
          </a:p>
          <a:p>
            <a:pPr lvl="1">
              <a:buFont typeface="Wingdings" panose="05000000000000000000" pitchFamily="2" charset="2"/>
              <a:buChar char="p"/>
            </a:pPr>
            <a:r>
              <a:rPr lang="ja-JP" altLang="en-US" sz="2000" dirty="0"/>
              <a:t>　</a:t>
            </a:r>
            <a:r>
              <a:rPr lang="ja-JP" altLang="en-US" dirty="0"/>
              <a:t>死亡事故、虐待、失踪、行方不明、職員の不法行為といった重大事故が発生した場合は、先に電話で報告頂くようお願いします。</a:t>
            </a:r>
            <a:endParaRPr lang="en-US" altLang="ja-JP" dirty="0"/>
          </a:p>
          <a:p>
            <a:pPr marL="0" indent="0">
              <a:buNone/>
            </a:pPr>
            <a:endParaRPr lang="en-US" altLang="ja-JP" sz="900" dirty="0"/>
          </a:p>
        </p:txBody>
      </p:sp>
      <p:sp>
        <p:nvSpPr>
          <p:cNvPr id="5" name="テキスト ボックス 4"/>
          <p:cNvSpPr txBox="1"/>
          <p:nvPr/>
        </p:nvSpPr>
        <p:spPr>
          <a:xfrm>
            <a:off x="0" y="276447"/>
            <a:ext cx="12192000" cy="523220"/>
          </a:xfrm>
          <a:prstGeom prst="rect">
            <a:avLst/>
          </a:prstGeom>
          <a:noFill/>
        </p:spPr>
        <p:txBody>
          <a:bodyPr wrap="square" rtlCol="0">
            <a:spAutoFit/>
          </a:bodyPr>
          <a:lstStyle/>
          <a:p>
            <a:r>
              <a:rPr lang="en-US" altLang="ja-JP" sz="2800" dirty="0"/>
              <a:t>3-2</a:t>
            </a:r>
            <a:r>
              <a:rPr lang="ja-JP" altLang="en-US" sz="2800" dirty="0" err="1"/>
              <a:t>．</a:t>
            </a:r>
            <a:r>
              <a:rPr lang="ja-JP" altLang="en-US" sz="2800" dirty="0"/>
              <a:t>沖縄県への事故報告手続き</a:t>
            </a:r>
            <a:endParaRPr lang="en-US" altLang="ja-JP" sz="2800" dirty="0"/>
          </a:p>
        </p:txBody>
      </p:sp>
      <p:sp>
        <p:nvSpPr>
          <p:cNvPr id="4" name="スライド番号プレースホルダー 3">
            <a:extLst>
              <a:ext uri="{FF2B5EF4-FFF2-40B4-BE49-F238E27FC236}">
                <a16:creationId xmlns:a16="http://schemas.microsoft.com/office/drawing/2014/main" id="{8C0FED3E-DE00-98FF-8BA6-E1FEA92BE92A}"/>
              </a:ext>
            </a:extLst>
          </p:cNvPr>
          <p:cNvSpPr txBox="1">
            <a:spLocks/>
          </p:cNvSpPr>
          <p:nvPr/>
        </p:nvSpPr>
        <p:spPr>
          <a:xfrm>
            <a:off x="10769138" y="642320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0893ADD-A6E3-4174-9E1A-B05F3D967BA3}" type="slidenum">
              <a:rPr kumimoji="1" lang="ja-JP" altLang="en-US" sz="4400" i="1" smtClean="0"/>
              <a:pPr/>
              <a:t>8</a:t>
            </a:fld>
            <a:endParaRPr kumimoji="1" lang="ja-JP" altLang="en-US" sz="4400" i="1" dirty="0"/>
          </a:p>
        </p:txBody>
      </p:sp>
    </p:spTree>
    <p:extLst>
      <p:ext uri="{BB962C8B-B14F-4D97-AF65-F5344CB8AC3E}">
        <p14:creationId xmlns:p14="http://schemas.microsoft.com/office/powerpoint/2010/main" val="1102238000"/>
      </p:ext>
    </p:extLst>
  </p:cSld>
  <p:clrMapOvr>
    <a:masterClrMapping/>
  </p:clrMapOvr>
  <mc:AlternateContent xmlns:mc="http://schemas.openxmlformats.org/markup-compatibility/2006" xmlns:p14="http://schemas.microsoft.com/office/powerpoint/2010/main">
    <mc:Choice Requires="p14">
      <p:transition spd="slow" p14:dur="2000" advTm="70344"/>
    </mc:Choice>
    <mc:Fallback xmlns="">
      <p:transition spd="slow" advTm="7034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19153" y="4102368"/>
            <a:ext cx="1619795" cy="947057"/>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400" dirty="0"/>
              <a:t>身体のどの箇所を負傷したかまで、</a:t>
            </a:r>
            <a:r>
              <a:rPr kumimoji="1" lang="ja-JP" altLang="en-US" sz="1400" b="1" u="sng" dirty="0"/>
              <a:t>その他に具体的に記載ください</a:t>
            </a:r>
            <a:r>
              <a:rPr kumimoji="1" lang="ja-JP" altLang="en-US" sz="1400" dirty="0"/>
              <a:t>。</a:t>
            </a:r>
            <a:endParaRPr kumimoji="1" lang="en-US" altLang="ja-JP" sz="1400" dirty="0"/>
          </a:p>
        </p:txBody>
      </p:sp>
      <p:sp>
        <p:nvSpPr>
          <p:cNvPr id="9" name="正方形/長方形 8"/>
          <p:cNvSpPr/>
          <p:nvPr/>
        </p:nvSpPr>
        <p:spPr>
          <a:xfrm>
            <a:off x="10156373" y="1909895"/>
            <a:ext cx="1619795" cy="133598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400" dirty="0"/>
              <a:t>入院した場合は、入院日と退院日の記載をお願いします。</a:t>
            </a:r>
            <a:endParaRPr kumimoji="1" lang="en-US" altLang="ja-JP" sz="1400" dirty="0"/>
          </a:p>
        </p:txBody>
      </p:sp>
      <p:sp>
        <p:nvSpPr>
          <p:cNvPr id="11" name="楕円 10"/>
          <p:cNvSpPr/>
          <p:nvPr/>
        </p:nvSpPr>
        <p:spPr>
          <a:xfrm>
            <a:off x="174255" y="156758"/>
            <a:ext cx="2423161" cy="10972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事故報告記載時の留意点</a:t>
            </a:r>
          </a:p>
        </p:txBody>
      </p:sp>
      <p:sp>
        <p:nvSpPr>
          <p:cNvPr id="13" name="正方形/長方形 12"/>
          <p:cNvSpPr/>
          <p:nvPr/>
        </p:nvSpPr>
        <p:spPr>
          <a:xfrm>
            <a:off x="10156373" y="3633465"/>
            <a:ext cx="1619795" cy="966654"/>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400" dirty="0"/>
              <a:t>関係機関への連絡についての記載も忘れずにお願いします。</a:t>
            </a:r>
            <a:endParaRPr kumimoji="1" lang="en-US" altLang="ja-JP" sz="1400" dirty="0"/>
          </a:p>
        </p:txBody>
      </p:sp>
      <p:sp>
        <p:nvSpPr>
          <p:cNvPr id="15" name="正方形/長方形 14"/>
          <p:cNvSpPr/>
          <p:nvPr/>
        </p:nvSpPr>
        <p:spPr>
          <a:xfrm>
            <a:off x="352695" y="5427614"/>
            <a:ext cx="1619795" cy="120504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400" dirty="0"/>
              <a:t>損害賠償の有無について記載をお願いします。なしの場合は理由もお願いします。</a:t>
            </a:r>
            <a:endParaRPr kumimoji="1" lang="en-US" altLang="ja-JP" sz="1400" dirty="0"/>
          </a:p>
        </p:txBody>
      </p:sp>
      <p:sp>
        <p:nvSpPr>
          <p:cNvPr id="2" name="正方形/長方形 1"/>
          <p:cNvSpPr/>
          <p:nvPr/>
        </p:nvSpPr>
        <p:spPr>
          <a:xfrm>
            <a:off x="10156372" y="5013214"/>
            <a:ext cx="1619796" cy="125122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dirty="0"/>
              <a:t>再発防止の為、「見守りを強化する」等でなく、具体的な対策を記載お願いします。</a:t>
            </a:r>
          </a:p>
        </p:txBody>
      </p:sp>
      <p:cxnSp>
        <p:nvCxnSpPr>
          <p:cNvPr id="25" name="直線コネクタ 24"/>
          <p:cNvCxnSpPr>
            <a:stCxn id="7" idx="3"/>
          </p:cNvCxnSpPr>
          <p:nvPr/>
        </p:nvCxnSpPr>
        <p:spPr>
          <a:xfrm flipV="1">
            <a:off x="1938948" y="3859487"/>
            <a:ext cx="1783966" cy="716410"/>
          </a:xfrm>
          <a:prstGeom prst="line">
            <a:avLst/>
          </a:prstGeom>
        </p:spPr>
        <p:style>
          <a:lnRef idx="1">
            <a:schemeClr val="accent2"/>
          </a:lnRef>
          <a:fillRef idx="0">
            <a:schemeClr val="accent2"/>
          </a:fillRef>
          <a:effectRef idx="0">
            <a:schemeClr val="accent2"/>
          </a:effectRef>
          <a:fontRef idx="minor">
            <a:schemeClr val="tx1"/>
          </a:fontRef>
        </p:style>
      </p:cxnSp>
      <p:cxnSp>
        <p:nvCxnSpPr>
          <p:cNvPr id="26" name="直線コネクタ 25"/>
          <p:cNvCxnSpPr/>
          <p:nvPr/>
        </p:nvCxnSpPr>
        <p:spPr>
          <a:xfrm flipV="1">
            <a:off x="1970800" y="6049108"/>
            <a:ext cx="2376117" cy="50217"/>
          </a:xfrm>
          <a:prstGeom prst="line">
            <a:avLst/>
          </a:prstGeom>
        </p:spPr>
        <p:style>
          <a:lnRef idx="1">
            <a:schemeClr val="accent2"/>
          </a:lnRef>
          <a:fillRef idx="0">
            <a:schemeClr val="accent2"/>
          </a:fillRef>
          <a:effectRef idx="0">
            <a:schemeClr val="accent2"/>
          </a:effectRef>
          <a:fontRef idx="minor">
            <a:schemeClr val="tx1"/>
          </a:fontRef>
        </p:style>
      </p:cxnSp>
      <p:cxnSp>
        <p:nvCxnSpPr>
          <p:cNvPr id="31" name="直線コネクタ 30"/>
          <p:cNvCxnSpPr>
            <a:endCxn id="9" idx="1"/>
          </p:cNvCxnSpPr>
          <p:nvPr/>
        </p:nvCxnSpPr>
        <p:spPr>
          <a:xfrm flipV="1">
            <a:off x="8610600" y="2577887"/>
            <a:ext cx="1545773" cy="1291542"/>
          </a:xfrm>
          <a:prstGeom prst="line">
            <a:avLst/>
          </a:prstGeom>
        </p:spPr>
        <p:style>
          <a:lnRef idx="1">
            <a:schemeClr val="accent2"/>
          </a:lnRef>
          <a:fillRef idx="0">
            <a:schemeClr val="accent2"/>
          </a:fillRef>
          <a:effectRef idx="0">
            <a:schemeClr val="accent2"/>
          </a:effectRef>
          <a:fontRef idx="minor">
            <a:schemeClr val="tx1"/>
          </a:fontRef>
        </p:style>
      </p:cxnSp>
      <p:cxnSp>
        <p:nvCxnSpPr>
          <p:cNvPr id="33" name="直線コネクタ 32"/>
          <p:cNvCxnSpPr>
            <a:endCxn id="2" idx="1"/>
          </p:cNvCxnSpPr>
          <p:nvPr/>
        </p:nvCxnSpPr>
        <p:spPr>
          <a:xfrm flipV="1">
            <a:off x="8974183" y="5638826"/>
            <a:ext cx="1182189" cy="28181"/>
          </a:xfrm>
          <a:prstGeom prst="line">
            <a:avLst/>
          </a:prstGeom>
        </p:spPr>
        <p:style>
          <a:lnRef idx="1">
            <a:schemeClr val="accent2"/>
          </a:lnRef>
          <a:fillRef idx="0">
            <a:schemeClr val="accent2"/>
          </a:fillRef>
          <a:effectRef idx="0">
            <a:schemeClr val="accent2"/>
          </a:effectRef>
          <a:fontRef idx="minor">
            <a:schemeClr val="tx1"/>
          </a:fontRef>
        </p:style>
      </p:cxnSp>
      <p:cxnSp>
        <p:nvCxnSpPr>
          <p:cNvPr id="34" name="直線コネクタ 33"/>
          <p:cNvCxnSpPr>
            <a:endCxn id="13" idx="1"/>
          </p:cNvCxnSpPr>
          <p:nvPr/>
        </p:nvCxnSpPr>
        <p:spPr>
          <a:xfrm flipV="1">
            <a:off x="8974183" y="4116792"/>
            <a:ext cx="1182190" cy="820564"/>
          </a:xfrm>
          <a:prstGeom prst="line">
            <a:avLst/>
          </a:prstGeom>
        </p:spPr>
        <p:style>
          <a:lnRef idx="1">
            <a:schemeClr val="accent2"/>
          </a:lnRef>
          <a:fillRef idx="0">
            <a:schemeClr val="accent2"/>
          </a:fillRef>
          <a:effectRef idx="0">
            <a:schemeClr val="accent2"/>
          </a:effectRef>
          <a:fontRef idx="minor">
            <a:schemeClr val="tx1"/>
          </a:fontRef>
        </p:style>
      </p:cxnSp>
      <p:sp>
        <p:nvSpPr>
          <p:cNvPr id="37" name="正方形/長方形 36"/>
          <p:cNvSpPr/>
          <p:nvPr/>
        </p:nvSpPr>
        <p:spPr>
          <a:xfrm>
            <a:off x="319153" y="1458190"/>
            <a:ext cx="2123601" cy="2401297"/>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400" dirty="0"/>
              <a:t>令和</a:t>
            </a:r>
            <a:r>
              <a:rPr kumimoji="1" lang="en-US" altLang="ja-JP" sz="1400" dirty="0"/>
              <a:t>3</a:t>
            </a:r>
            <a:r>
              <a:rPr kumimoji="1" lang="ja-JP" altLang="en-US" sz="1400" dirty="0"/>
              <a:t>年</a:t>
            </a:r>
            <a:r>
              <a:rPr kumimoji="1" lang="en-US" altLang="ja-JP" sz="1400" dirty="0"/>
              <a:t>8</a:t>
            </a:r>
            <a:r>
              <a:rPr kumimoji="1" lang="ja-JP" altLang="en-US" sz="1400" dirty="0"/>
              <a:t>月から、事故報告書の様式を変更しています。</a:t>
            </a:r>
            <a:endParaRPr kumimoji="1" lang="en-US" altLang="ja-JP" sz="1400" dirty="0"/>
          </a:p>
          <a:p>
            <a:r>
              <a:rPr kumimoji="1" lang="ja-JP" altLang="en-US" sz="1400" b="1" dirty="0">
                <a:solidFill>
                  <a:srgbClr val="FF0000"/>
                </a:solidFill>
              </a:rPr>
              <a:t>・入居日</a:t>
            </a:r>
            <a:endParaRPr kumimoji="1" lang="en-US" altLang="ja-JP" sz="1400" b="1" dirty="0">
              <a:solidFill>
                <a:srgbClr val="FF0000"/>
              </a:solidFill>
            </a:endParaRPr>
          </a:p>
          <a:p>
            <a:r>
              <a:rPr kumimoji="1" lang="ja-JP" altLang="en-US" sz="1400" b="1" dirty="0">
                <a:solidFill>
                  <a:srgbClr val="FF0000"/>
                </a:solidFill>
              </a:rPr>
              <a:t>・認知症高齢者日常生活自立度</a:t>
            </a:r>
            <a:endParaRPr kumimoji="1" lang="en-US" altLang="ja-JP" sz="1400" b="1" dirty="0">
              <a:solidFill>
                <a:srgbClr val="FF0000"/>
              </a:solidFill>
            </a:endParaRPr>
          </a:p>
          <a:p>
            <a:r>
              <a:rPr kumimoji="1" lang="ja-JP" altLang="en-US" sz="1400" b="1" dirty="0">
                <a:solidFill>
                  <a:srgbClr val="FF0000"/>
                </a:solidFill>
              </a:rPr>
              <a:t>・受診医療機関の名称、日時、受診方法、診断名</a:t>
            </a:r>
            <a:endParaRPr kumimoji="1" lang="en-US" altLang="ja-JP" sz="1400" b="1" dirty="0">
              <a:solidFill>
                <a:srgbClr val="FF0000"/>
              </a:solidFill>
            </a:endParaRPr>
          </a:p>
          <a:p>
            <a:r>
              <a:rPr kumimoji="1" lang="ja-JP" altLang="en-US" sz="1400" dirty="0"/>
              <a:t>の項目が追加されています。</a:t>
            </a:r>
            <a:endParaRPr kumimoji="1" lang="en-US" altLang="ja-JP" sz="1400" dirty="0"/>
          </a:p>
        </p:txBody>
      </p:sp>
      <p:cxnSp>
        <p:nvCxnSpPr>
          <p:cNvPr id="38" name="直線コネクタ 37"/>
          <p:cNvCxnSpPr/>
          <p:nvPr/>
        </p:nvCxnSpPr>
        <p:spPr>
          <a:xfrm flipV="1">
            <a:off x="997536" y="1998617"/>
            <a:ext cx="3602599" cy="283804"/>
          </a:xfrm>
          <a:prstGeom prst="line">
            <a:avLst/>
          </a:prstGeom>
        </p:spPr>
        <p:style>
          <a:lnRef idx="1">
            <a:schemeClr val="accent2"/>
          </a:lnRef>
          <a:fillRef idx="0">
            <a:schemeClr val="accent2"/>
          </a:fillRef>
          <a:effectRef idx="0">
            <a:schemeClr val="accent2"/>
          </a:effectRef>
          <a:fontRef idx="minor">
            <a:schemeClr val="tx1"/>
          </a:fontRef>
        </p:style>
      </p:cxnSp>
      <p:cxnSp>
        <p:nvCxnSpPr>
          <p:cNvPr id="40" name="直線コネクタ 39"/>
          <p:cNvCxnSpPr/>
          <p:nvPr/>
        </p:nvCxnSpPr>
        <p:spPr>
          <a:xfrm flipV="1">
            <a:off x="2262214" y="1998617"/>
            <a:ext cx="4216963" cy="531663"/>
          </a:xfrm>
          <a:prstGeom prst="line">
            <a:avLst/>
          </a:prstGeom>
        </p:spPr>
        <p:style>
          <a:lnRef idx="1">
            <a:schemeClr val="accent2"/>
          </a:lnRef>
          <a:fillRef idx="0">
            <a:schemeClr val="accent2"/>
          </a:fillRef>
          <a:effectRef idx="0">
            <a:schemeClr val="accent2"/>
          </a:effectRef>
          <a:fontRef idx="minor">
            <a:schemeClr val="tx1"/>
          </a:fontRef>
        </p:style>
      </p:cxnSp>
      <p:cxnSp>
        <p:nvCxnSpPr>
          <p:cNvPr id="42" name="直線コネクタ 41"/>
          <p:cNvCxnSpPr/>
          <p:nvPr/>
        </p:nvCxnSpPr>
        <p:spPr>
          <a:xfrm>
            <a:off x="2246973" y="3040033"/>
            <a:ext cx="1691981" cy="571595"/>
          </a:xfrm>
          <a:prstGeom prst="line">
            <a:avLst/>
          </a:prstGeom>
        </p:spPr>
        <p:style>
          <a:lnRef idx="1">
            <a:schemeClr val="accent2"/>
          </a:lnRef>
          <a:fillRef idx="0">
            <a:schemeClr val="accent2"/>
          </a:fillRef>
          <a:effectRef idx="0">
            <a:schemeClr val="accent2"/>
          </a:effectRef>
          <a:fontRef idx="minor">
            <a:schemeClr val="tx1"/>
          </a:fontRef>
        </p:style>
      </p:cxnSp>
      <p:pic>
        <p:nvPicPr>
          <p:cNvPr id="4" name="図 3"/>
          <p:cNvPicPr>
            <a:picLocks noChangeAspect="1"/>
          </p:cNvPicPr>
          <p:nvPr/>
        </p:nvPicPr>
        <p:blipFill>
          <a:blip r:embed="rId2"/>
          <a:stretch>
            <a:fillRect/>
          </a:stretch>
        </p:blipFill>
        <p:spPr>
          <a:xfrm>
            <a:off x="2880331" y="156758"/>
            <a:ext cx="6391450" cy="6574549"/>
          </a:xfrm>
          <a:prstGeom prst="rect">
            <a:avLst/>
          </a:prstGeom>
        </p:spPr>
      </p:pic>
      <p:sp>
        <p:nvSpPr>
          <p:cNvPr id="5" name="スライド番号プレースホルダー 3">
            <a:extLst>
              <a:ext uri="{FF2B5EF4-FFF2-40B4-BE49-F238E27FC236}">
                <a16:creationId xmlns:a16="http://schemas.microsoft.com/office/drawing/2014/main" id="{102820AF-5918-C186-55CB-80197622392A}"/>
              </a:ext>
            </a:extLst>
          </p:cNvPr>
          <p:cNvSpPr txBox="1">
            <a:spLocks/>
          </p:cNvSpPr>
          <p:nvPr/>
        </p:nvSpPr>
        <p:spPr>
          <a:xfrm>
            <a:off x="10769138" y="6423209"/>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0893ADD-A6E3-4174-9E1A-B05F3D967BA3}" type="slidenum">
              <a:rPr kumimoji="1" lang="ja-JP" altLang="en-US" sz="4400" i="1" smtClean="0"/>
              <a:pPr/>
              <a:t>9</a:t>
            </a:fld>
            <a:endParaRPr kumimoji="1" lang="ja-JP" altLang="en-US" sz="4400" i="1" dirty="0"/>
          </a:p>
        </p:txBody>
      </p:sp>
    </p:spTree>
    <p:extLst>
      <p:ext uri="{BB962C8B-B14F-4D97-AF65-F5344CB8AC3E}">
        <p14:creationId xmlns:p14="http://schemas.microsoft.com/office/powerpoint/2010/main" val="1348995682"/>
      </p:ext>
    </p:extLst>
  </p:cSld>
  <p:clrMapOvr>
    <a:masterClrMapping/>
  </p:clrMapOvr>
  <mc:AlternateContent xmlns:mc="http://schemas.openxmlformats.org/markup-compatibility/2006" xmlns:p14="http://schemas.microsoft.com/office/powerpoint/2010/main">
    <mc:Choice Requires="p14">
      <p:transition spd="slow" p14:dur="2000" advTm="57017"/>
    </mc:Choice>
    <mc:Fallback xmlns="">
      <p:transition spd="slow" advTm="57017"/>
    </mc:Fallback>
  </mc:AlternateContent>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6201</TotalTime>
  <Words>2035</Words>
  <Application>Microsoft Office PowerPoint</Application>
  <PresentationFormat>ワイド画面</PresentationFormat>
  <Paragraphs>243</Paragraphs>
  <Slides>10</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Generic0-Regular</vt:lpstr>
      <vt:lpstr>Generic9-Regular</vt:lpstr>
      <vt:lpstr>ＭＳ ゴシック</vt:lpstr>
      <vt:lpstr>游ゴシック</vt:lpstr>
      <vt:lpstr>Arial</vt:lpstr>
      <vt:lpstr>Calibri</vt:lpstr>
      <vt:lpstr>Calibri Light</vt:lpstr>
      <vt:lpstr>Wingdings</vt:lpstr>
      <vt:lpstr>レトロスペクト</vt:lpstr>
      <vt:lpstr>介護事故の状況と事故発生時の対応 ～県内有料老人ホームから県へ報告のあった事故から見られる特徴～</vt:lpstr>
      <vt:lpstr>目次</vt:lpstr>
      <vt:lpstr>１．令和5年度沖縄県への事故報告概要</vt:lpstr>
      <vt:lpstr>１-2．令和5年度に発生した転倒・転落事故についての分析</vt:lpstr>
      <vt:lpstr>１-3．転倒・転落等の事故を防止するために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介護事故を防ぐ</dc:title>
  <dc:creator>石原　五十六</dc:creator>
  <cp:lastModifiedBy>比嘉　一飛</cp:lastModifiedBy>
  <cp:revision>294</cp:revision>
  <cp:lastPrinted>2024-02-20T03:15:09Z</cp:lastPrinted>
  <dcterms:modified xsi:type="dcterms:W3CDTF">2024-02-20T04:23:31Z</dcterms:modified>
</cp:coreProperties>
</file>